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handoutMasterIdLst>
    <p:handoutMasterId r:id="rId50"/>
  </p:handoutMasterIdLst>
  <p:sldIdLst>
    <p:sldId id="256" r:id="rId2"/>
    <p:sldId id="261" r:id="rId3"/>
    <p:sldId id="439" r:id="rId4"/>
    <p:sldId id="418" r:id="rId5"/>
    <p:sldId id="342" r:id="rId6"/>
    <p:sldId id="415" r:id="rId7"/>
    <p:sldId id="438" r:id="rId8"/>
    <p:sldId id="344" r:id="rId9"/>
    <p:sldId id="313" r:id="rId10"/>
    <p:sldId id="419" r:id="rId11"/>
    <p:sldId id="341" r:id="rId12"/>
    <p:sldId id="412" r:id="rId13"/>
    <p:sldId id="407" r:id="rId14"/>
    <p:sldId id="406" r:id="rId15"/>
    <p:sldId id="408" r:id="rId16"/>
    <p:sldId id="409" r:id="rId17"/>
    <p:sldId id="420" r:id="rId18"/>
    <p:sldId id="350" r:id="rId19"/>
    <p:sldId id="411" r:id="rId20"/>
    <p:sldId id="405" r:id="rId21"/>
    <p:sldId id="414" r:id="rId22"/>
    <p:sldId id="348" r:id="rId23"/>
    <p:sldId id="431" r:id="rId24"/>
    <p:sldId id="432" r:id="rId25"/>
    <p:sldId id="433" r:id="rId26"/>
    <p:sldId id="434" r:id="rId27"/>
    <p:sldId id="355" r:id="rId28"/>
    <p:sldId id="410" r:id="rId29"/>
    <p:sldId id="413" r:id="rId30"/>
    <p:sldId id="421" r:id="rId31"/>
    <p:sldId id="354" r:id="rId32"/>
    <p:sldId id="437" r:id="rId33"/>
    <p:sldId id="296" r:id="rId34"/>
    <p:sldId id="435" r:id="rId35"/>
    <p:sldId id="359" r:id="rId36"/>
    <p:sldId id="436" r:id="rId37"/>
    <p:sldId id="358" r:id="rId38"/>
    <p:sldId id="360" r:id="rId39"/>
    <p:sldId id="277" r:id="rId40"/>
    <p:sldId id="258" r:id="rId41"/>
    <p:sldId id="422" r:id="rId42"/>
    <p:sldId id="364" r:id="rId43"/>
    <p:sldId id="365" r:id="rId44"/>
    <p:sldId id="367" r:id="rId45"/>
    <p:sldId id="368" r:id="rId46"/>
    <p:sldId id="369" r:id="rId47"/>
    <p:sldId id="423" r:id="rId4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78ED"/>
    <a:srgbClr val="F7F7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3280" autoAdjust="0"/>
  </p:normalViewPr>
  <p:slideViewPr>
    <p:cSldViewPr snapToGrid="0">
      <p:cViewPr varScale="1">
        <p:scale>
          <a:sx n="91" d="100"/>
          <a:sy n="91" d="100"/>
        </p:scale>
        <p:origin x="660" y="78"/>
      </p:cViewPr>
      <p:guideLst/>
    </p:cSldViewPr>
  </p:slideViewPr>
  <p:notesTextViewPr>
    <p:cViewPr>
      <p:scale>
        <a:sx n="1" d="1"/>
        <a:sy n="1" d="1"/>
      </p:scale>
      <p:origin x="0" y="0"/>
    </p:cViewPr>
  </p:notesTextViewPr>
  <p:notesViewPr>
    <p:cSldViewPr snapToGrid="0">
      <p:cViewPr varScale="1">
        <p:scale>
          <a:sx n="82" d="100"/>
          <a:sy n="82" d="100"/>
        </p:scale>
        <p:origin x="3060"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737127E-B869-487C-8D67-8EF56EFC0C87}"/>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NZ"/>
          </a:p>
        </p:txBody>
      </p:sp>
      <p:sp>
        <p:nvSpPr>
          <p:cNvPr id="3" name="Date Placeholder 2">
            <a:extLst>
              <a:ext uri="{FF2B5EF4-FFF2-40B4-BE49-F238E27FC236}">
                <a16:creationId xmlns:a16="http://schemas.microsoft.com/office/drawing/2014/main" id="{0AD5C7CC-BC09-42EE-B0B3-025F9B206BAD}"/>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B2666689-950C-4123-AE46-C4D2C1023ACE}" type="datetimeFigureOut">
              <a:rPr lang="en-NZ" smtClean="0"/>
              <a:t>15/09/2021</a:t>
            </a:fld>
            <a:endParaRPr lang="en-NZ"/>
          </a:p>
        </p:txBody>
      </p:sp>
      <p:sp>
        <p:nvSpPr>
          <p:cNvPr id="4" name="Footer Placeholder 3">
            <a:extLst>
              <a:ext uri="{FF2B5EF4-FFF2-40B4-BE49-F238E27FC236}">
                <a16:creationId xmlns:a16="http://schemas.microsoft.com/office/drawing/2014/main" id="{0D931435-8C6D-4AD7-92EF-B7FB5CDE443C}"/>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NZ"/>
          </a:p>
        </p:txBody>
      </p:sp>
      <p:sp>
        <p:nvSpPr>
          <p:cNvPr id="5" name="Slide Number Placeholder 4">
            <a:extLst>
              <a:ext uri="{FF2B5EF4-FFF2-40B4-BE49-F238E27FC236}">
                <a16:creationId xmlns:a16="http://schemas.microsoft.com/office/drawing/2014/main" id="{3DCB1748-582B-46A5-AE7A-7B6E9C56341D}"/>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5896AC3D-8BB7-4E0E-AD8C-231BE83ECB6F}" type="slidenum">
              <a:rPr lang="en-NZ" smtClean="0"/>
              <a:t>‹#›</a:t>
            </a:fld>
            <a:endParaRPr lang="en-NZ"/>
          </a:p>
        </p:txBody>
      </p:sp>
    </p:spTree>
    <p:extLst>
      <p:ext uri="{BB962C8B-B14F-4D97-AF65-F5344CB8AC3E}">
        <p14:creationId xmlns:p14="http://schemas.microsoft.com/office/powerpoint/2010/main" val="34706399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NZ"/>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5EEC0F0-10AC-4378-86D0-F9D7379A7439}" type="datetimeFigureOut">
              <a:rPr lang="en-NZ" smtClean="0"/>
              <a:t>15/09/2021</a:t>
            </a:fld>
            <a:endParaRPr lang="en-NZ"/>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NZ"/>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NZ"/>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3645A8A-262A-43DC-917F-482FB9AF6015}" type="slidenum">
              <a:rPr lang="en-NZ" smtClean="0"/>
              <a:t>‹#›</a:t>
            </a:fld>
            <a:endParaRPr lang="en-NZ"/>
          </a:p>
        </p:txBody>
      </p:sp>
    </p:spTree>
    <p:extLst>
      <p:ext uri="{BB962C8B-B14F-4D97-AF65-F5344CB8AC3E}">
        <p14:creationId xmlns:p14="http://schemas.microsoft.com/office/powerpoint/2010/main" val="4184786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B820E160-F603-41F3-A192-DC95957721C3}" type="slidenum">
              <a:rPr lang="ko-KR" altLang="en-US" smtClean="0"/>
              <a:t>1</a:t>
            </a:fld>
            <a:endParaRPr lang="ko-KR" altLang="en-US"/>
          </a:p>
        </p:txBody>
      </p:sp>
    </p:spTree>
    <p:extLst>
      <p:ext uri="{BB962C8B-B14F-4D97-AF65-F5344CB8AC3E}">
        <p14:creationId xmlns:p14="http://schemas.microsoft.com/office/powerpoint/2010/main" val="2316819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A3645A8A-262A-43DC-917F-482FB9AF6015}" type="slidenum">
              <a:rPr lang="en-NZ" smtClean="0"/>
              <a:t>10</a:t>
            </a:fld>
            <a:endParaRPr lang="en-NZ"/>
          </a:p>
        </p:txBody>
      </p:sp>
    </p:spTree>
    <p:extLst>
      <p:ext uri="{BB962C8B-B14F-4D97-AF65-F5344CB8AC3E}">
        <p14:creationId xmlns:p14="http://schemas.microsoft.com/office/powerpoint/2010/main" val="1624821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3673174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2868924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4052326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354167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2201724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2630460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A3645A8A-262A-43DC-917F-482FB9AF6015}" type="slidenum">
              <a:rPr lang="en-NZ" smtClean="0"/>
              <a:t>17</a:t>
            </a:fld>
            <a:endParaRPr lang="en-NZ"/>
          </a:p>
        </p:txBody>
      </p:sp>
    </p:spTree>
    <p:extLst>
      <p:ext uri="{BB962C8B-B14F-4D97-AF65-F5344CB8AC3E}">
        <p14:creationId xmlns:p14="http://schemas.microsoft.com/office/powerpoint/2010/main" val="2121659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328484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endParaRPr lang="en-NZ" dirty="0"/>
          </a:p>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2667331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A3645A8A-262A-43DC-917F-482FB9AF6015}" type="slidenum">
              <a:rPr lang="en-NZ" smtClean="0"/>
              <a:t>2</a:t>
            </a:fld>
            <a:endParaRPr lang="en-NZ"/>
          </a:p>
        </p:txBody>
      </p:sp>
    </p:spTree>
    <p:extLst>
      <p:ext uri="{BB962C8B-B14F-4D97-AF65-F5344CB8AC3E}">
        <p14:creationId xmlns:p14="http://schemas.microsoft.com/office/powerpoint/2010/main" val="603678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1644362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4229744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1176525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1778331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1537441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2428311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1237821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1676875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353756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3409096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A3645A8A-262A-43DC-917F-482FB9AF6015}" type="slidenum">
              <a:rPr lang="en-NZ" smtClean="0"/>
              <a:t>3</a:t>
            </a:fld>
            <a:endParaRPr lang="en-NZ"/>
          </a:p>
        </p:txBody>
      </p:sp>
    </p:spTree>
    <p:extLst>
      <p:ext uri="{BB962C8B-B14F-4D97-AF65-F5344CB8AC3E}">
        <p14:creationId xmlns:p14="http://schemas.microsoft.com/office/powerpoint/2010/main" val="31353757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A3645A8A-262A-43DC-917F-482FB9AF6015}" type="slidenum">
              <a:rPr lang="en-NZ" smtClean="0"/>
              <a:t>30</a:t>
            </a:fld>
            <a:endParaRPr lang="en-NZ"/>
          </a:p>
        </p:txBody>
      </p:sp>
    </p:spTree>
    <p:extLst>
      <p:ext uri="{BB962C8B-B14F-4D97-AF65-F5344CB8AC3E}">
        <p14:creationId xmlns:p14="http://schemas.microsoft.com/office/powerpoint/2010/main" val="4213774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19731855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5496414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28373285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25210820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71028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755589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21961741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7864098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A3645A8A-262A-43DC-917F-482FB9AF6015}" type="slidenum">
              <a:rPr lang="en-NZ" smtClean="0"/>
              <a:t>39</a:t>
            </a:fld>
            <a:endParaRPr lang="en-NZ"/>
          </a:p>
        </p:txBody>
      </p:sp>
    </p:spTree>
    <p:extLst>
      <p:ext uri="{BB962C8B-B14F-4D97-AF65-F5344CB8AC3E}">
        <p14:creationId xmlns:p14="http://schemas.microsoft.com/office/powerpoint/2010/main" val="2642461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A3645A8A-262A-43DC-917F-482FB9AF6015}" type="slidenum">
              <a:rPr lang="en-NZ" smtClean="0"/>
              <a:t>4</a:t>
            </a:fld>
            <a:endParaRPr lang="en-NZ"/>
          </a:p>
        </p:txBody>
      </p:sp>
    </p:spTree>
    <p:extLst>
      <p:ext uri="{BB962C8B-B14F-4D97-AF65-F5344CB8AC3E}">
        <p14:creationId xmlns:p14="http://schemas.microsoft.com/office/powerpoint/2010/main" val="26105206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A3645A8A-262A-43DC-917F-482FB9AF6015}" type="slidenum">
              <a:rPr lang="en-NZ" smtClean="0"/>
              <a:t>40</a:t>
            </a:fld>
            <a:endParaRPr lang="en-NZ"/>
          </a:p>
        </p:txBody>
      </p:sp>
    </p:spTree>
    <p:extLst>
      <p:ext uri="{BB962C8B-B14F-4D97-AF65-F5344CB8AC3E}">
        <p14:creationId xmlns:p14="http://schemas.microsoft.com/office/powerpoint/2010/main" val="36862809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A3645A8A-262A-43DC-917F-482FB9AF6015}" type="slidenum">
              <a:rPr lang="en-NZ" smtClean="0"/>
              <a:t>41</a:t>
            </a:fld>
            <a:endParaRPr lang="en-NZ"/>
          </a:p>
        </p:txBody>
      </p:sp>
    </p:spTree>
    <p:extLst>
      <p:ext uri="{BB962C8B-B14F-4D97-AF65-F5344CB8AC3E}">
        <p14:creationId xmlns:p14="http://schemas.microsoft.com/office/powerpoint/2010/main" val="10830232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42</a:t>
            </a:fld>
            <a:endParaRPr lang="en-US"/>
          </a:p>
        </p:txBody>
      </p:sp>
    </p:spTree>
    <p:extLst>
      <p:ext uri="{BB962C8B-B14F-4D97-AF65-F5344CB8AC3E}">
        <p14:creationId xmlns:p14="http://schemas.microsoft.com/office/powerpoint/2010/main" val="3455188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18902888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21731010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21875061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46</a:t>
            </a:fld>
            <a:endParaRPr lang="en-US"/>
          </a:p>
        </p:txBody>
      </p:sp>
    </p:spTree>
    <p:extLst>
      <p:ext uri="{BB962C8B-B14F-4D97-AF65-F5344CB8AC3E}">
        <p14:creationId xmlns:p14="http://schemas.microsoft.com/office/powerpoint/2010/main" val="39008482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B820E160-F603-41F3-A192-DC95957721C3}" type="slidenum">
              <a:rPr lang="ko-KR" altLang="en-US" smtClean="0"/>
              <a:t>47</a:t>
            </a:fld>
            <a:endParaRPr lang="ko-KR" altLang="en-US"/>
          </a:p>
        </p:txBody>
      </p:sp>
    </p:spTree>
    <p:extLst>
      <p:ext uri="{BB962C8B-B14F-4D97-AF65-F5344CB8AC3E}">
        <p14:creationId xmlns:p14="http://schemas.microsoft.com/office/powerpoint/2010/main" val="2815925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1995694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2064732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A3645A8A-262A-43DC-917F-482FB9AF6015}" type="slidenum">
              <a:rPr lang="en-NZ" smtClean="0"/>
              <a:t>7</a:t>
            </a:fld>
            <a:endParaRPr lang="en-NZ"/>
          </a:p>
        </p:txBody>
      </p:sp>
    </p:spTree>
    <p:extLst>
      <p:ext uri="{BB962C8B-B14F-4D97-AF65-F5344CB8AC3E}">
        <p14:creationId xmlns:p14="http://schemas.microsoft.com/office/powerpoint/2010/main" val="2081512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2061783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19343802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11284513"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11284513"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spTree>
    <p:extLst>
      <p:ext uri="{BB962C8B-B14F-4D97-AF65-F5344CB8AC3E}">
        <p14:creationId xmlns:p14="http://schemas.microsoft.com/office/powerpoint/2010/main" val="2149083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221757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41699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4430642"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8444291" y="3670811"/>
            <a:ext cx="2873767"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416993"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44460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8446568" y="4322727"/>
            <a:ext cx="2873765" cy="164944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720648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6955858" y="0"/>
            <a:ext cx="5236143"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416994" y="583916"/>
            <a:ext cx="630765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416993" y="3436143"/>
            <a:ext cx="52664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2810416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583916"/>
            <a:ext cx="11241607"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976749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11031" y="6343804"/>
            <a:ext cx="774703" cy="315105"/>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2055237"/>
            <a:ext cx="4327793" cy="2747529"/>
          </a:xfrm>
          <a:prstGeom prst="rect">
            <a:avLst/>
          </a:prstGeom>
        </p:spPr>
        <p:txBody>
          <a:bodyPr anchor="ct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3749909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5020A3-A1C6-5E43-9B8C-9FDA0C6D89D6}"/>
              </a:ext>
            </a:extLst>
          </p:cNvPr>
          <p:cNvPicPr>
            <a:picLocks noChangeAspect="1"/>
          </p:cNvPicPr>
          <p:nvPr userDrawn="1"/>
        </p:nvPicPr>
        <p:blipFill rotWithShape="1">
          <a:blip r:embed="rId2" cstate="screen">
            <a:alphaModFix amt="38000"/>
            <a:extLst>
              <a:ext uri="{28A0092B-C50C-407E-A947-70E740481C1C}">
                <a14:useLocalDpi xmlns:a14="http://schemas.microsoft.com/office/drawing/2010/main"/>
              </a:ext>
            </a:extLst>
          </a:blip>
          <a:srcRect l="17113" t="17762" b="12300"/>
          <a:stretch/>
        </p:blipFill>
        <p:spPr>
          <a:xfrm>
            <a:off x="0" y="0"/>
            <a:ext cx="12192000" cy="6858000"/>
          </a:xfrm>
          <a:prstGeom prst="rect">
            <a:avLst/>
          </a:prstGeom>
          <a:solidFill>
            <a:schemeClr val="tx1"/>
          </a:solidFill>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0360" b="32521"/>
          <a:stretch/>
        </p:blipFill>
        <p:spPr>
          <a:xfrm>
            <a:off x="3662766" y="2525816"/>
            <a:ext cx="4866468" cy="1806368"/>
          </a:xfrm>
          <a:prstGeom prst="rect">
            <a:avLst/>
          </a:prstGeom>
        </p:spPr>
      </p:pic>
    </p:spTree>
    <p:extLst>
      <p:ext uri="{BB962C8B-B14F-4D97-AF65-F5344CB8AC3E}">
        <p14:creationId xmlns:p14="http://schemas.microsoft.com/office/powerpoint/2010/main" val="4690473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03649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2947373"/>
            <a:ext cx="9401560" cy="1875727"/>
          </a:xfrm>
          <a:noFill/>
        </p:spPr>
        <p:txBody>
          <a:bodyPr lIns="0" tIns="0" rIns="0" bIns="182880" anchor="b" anchorCtr="0"/>
          <a:lstStyle>
            <a:lvl1pPr>
              <a:defRPr sz="5295"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584200" y="4838791"/>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89506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5231904" y="3525012"/>
            <a:ext cx="6960096" cy="1440160"/>
          </a:xfrm>
          <a:prstGeom prst="rect">
            <a:avLst/>
          </a:prstGeom>
        </p:spPr>
        <p:txBody>
          <a:bodyPr anchor="ctr"/>
          <a:lstStyle>
            <a:lvl1pPr marL="0" indent="0" algn="l">
              <a:lnSpc>
                <a:spcPct val="100000"/>
              </a:lnSpc>
              <a:buNone/>
              <a:defRPr sz="4800" b="1" baseline="0">
                <a:solidFill>
                  <a:schemeClr val="tx1">
                    <a:lumMod val="75000"/>
                    <a:lumOff val="25000"/>
                  </a:schemeClr>
                </a:solidFill>
                <a:latin typeface="+mj-lt"/>
                <a:cs typeface="Arial" pitchFamily="34" charset="0"/>
              </a:defRPr>
            </a:lvl1pPr>
          </a:lstStyle>
          <a:p>
            <a:pPr lvl="0"/>
            <a:r>
              <a:rPr lang="en-US" altLang="ko-KR" sz="4800"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5231904" y="4965171"/>
            <a:ext cx="6959899" cy="672075"/>
          </a:xfrm>
          <a:prstGeom prst="rect">
            <a:avLst/>
          </a:prstGeom>
        </p:spPr>
        <p:txBody>
          <a:bodyPr anchor="ctr"/>
          <a:lstStyle>
            <a:lvl1pPr marL="0" indent="0" algn="l">
              <a:lnSpc>
                <a:spcPct val="100000"/>
              </a:lnSpc>
              <a:buNone/>
              <a:defRPr sz="1867" b="0" baseline="0">
                <a:solidFill>
                  <a:schemeClr val="tx1">
                    <a:lumMod val="75000"/>
                    <a:lumOff val="25000"/>
                  </a:schemeClr>
                </a:solidFill>
                <a:latin typeface="+mn-lt"/>
                <a:cs typeface="Arial" pitchFamily="34" charset="0"/>
              </a:defRPr>
            </a:lvl1pPr>
          </a:lstStyle>
          <a:p>
            <a:pPr lvl="0"/>
            <a:r>
              <a:rPr lang="en-US" altLang="ko-KR" dirty="0"/>
              <a:t>INSTERT THE TITLE OF YOUR </a:t>
            </a:r>
          </a:p>
          <a:p>
            <a:pPr lvl="0"/>
            <a:r>
              <a:rPr lang="en-US" altLang="ko-KR" dirty="0"/>
              <a:t>PRESENTATION HERE</a:t>
            </a:r>
            <a:endParaRPr lang="ko-KR" altLang="en-US" dirty="0"/>
          </a:p>
        </p:txBody>
      </p:sp>
    </p:spTree>
    <p:extLst>
      <p:ext uri="{BB962C8B-B14F-4D97-AF65-F5344CB8AC3E}">
        <p14:creationId xmlns:p14="http://schemas.microsoft.com/office/powerpoint/2010/main" val="39169833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565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3872754" y="0"/>
            <a:ext cx="8319247" cy="6858000"/>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3182401" y="380995"/>
            <a:ext cx="6858000" cy="6096003"/>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499871"/>
            <a:ext cx="7677261" cy="1367244"/>
          </a:xfrm>
          <a:prstGeom prst="rect">
            <a:avLst/>
          </a:prstGeom>
        </p:spPr>
        <p:txBody>
          <a:bodyPr anchor="b"/>
          <a:lstStyle>
            <a:lvl1pPr>
              <a:defRPr sz="6400" b="0" i="0">
                <a:solidFill>
                  <a:schemeClr val="bg2"/>
                </a:solidFill>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677261"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4539613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ext Placeholder 9">
            <a:extLst>
              <a:ext uri="{FF2B5EF4-FFF2-40B4-BE49-F238E27FC236}">
                <a16:creationId xmlns:a16="http://schemas.microsoft.com/office/drawing/2014/main" id="{EDBECCA6-8618-46C3-A8D4-3B6399CCEF88}"/>
              </a:ext>
            </a:extLst>
          </p:cNvPr>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8" name="Text Placeholder 9">
            <a:extLst>
              <a:ext uri="{FF2B5EF4-FFF2-40B4-BE49-F238E27FC236}">
                <a16:creationId xmlns:a16="http://schemas.microsoft.com/office/drawing/2014/main" id="{1D40A599-6D66-4DC9-82BB-52C171B56BB6}"/>
              </a:ext>
            </a:extLst>
          </p:cNvPr>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3661851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005A32-2C79-4466-9090-BF30D07F8605}" type="datetimeFigureOut">
              <a:rPr lang="en-NZ" smtClean="0"/>
              <a:t>15/09/2021</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B9EFEE1D-D23D-4431-8B59-9C45563A6351}" type="slidenum">
              <a:rPr lang="en-NZ" smtClean="0"/>
              <a:t>‹#›</a:t>
            </a:fld>
            <a:endParaRPr lang="en-NZ"/>
          </a:p>
        </p:txBody>
      </p:sp>
    </p:spTree>
    <p:extLst>
      <p:ext uri="{BB962C8B-B14F-4D97-AF65-F5344CB8AC3E}">
        <p14:creationId xmlns:p14="http://schemas.microsoft.com/office/powerpoint/2010/main" val="1748209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E925DD-F575-CC43-987C-32C7926A3C3C}"/>
              </a:ext>
            </a:extLst>
          </p:cNvPr>
          <p:cNvPicPr>
            <a:picLocks noChangeAspect="1"/>
          </p:cNvPicPr>
          <p:nvPr userDrawn="1"/>
        </p:nvPicPr>
        <p:blipFill rotWithShape="1">
          <a:blip r:embed="rId2">
            <a:alphaModFix/>
          </a:blip>
          <a:srcRect r="22406"/>
          <a:stretch/>
        </p:blipFill>
        <p:spPr>
          <a:xfrm>
            <a:off x="8478857" y="1036310"/>
            <a:ext cx="3713144" cy="4785380"/>
          </a:xfrm>
          <a:prstGeom prst="rect">
            <a:avLst/>
          </a:prstGeom>
        </p:spPr>
      </p:pic>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421712" y="4039823"/>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3733"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421712" y="2800763"/>
            <a:ext cx="7450837" cy="1075061"/>
          </a:xfrm>
          <a:prstGeom prst="rect">
            <a:avLst/>
          </a:prstGeom>
        </p:spPr>
        <p:txBody>
          <a:bodyPr anchor="b"/>
          <a:lstStyle>
            <a:lvl1pPr>
              <a:defRPr sz="64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421712" y="5687650"/>
            <a:ext cx="7450837" cy="520700"/>
          </a:xfrm>
          <a:prstGeom prst="rect">
            <a:avLst/>
          </a:prstGeom>
        </p:spPr>
        <p:txBody>
          <a:bodyPr anchor="b">
            <a:noAutofit/>
          </a:bodyPr>
          <a:lstStyle>
            <a:lvl1pPr marL="0" indent="0" algn="l" defTabSz="1219170" rtl="0" eaLnBrk="1" latinLnBrk="0" hangingPunct="1">
              <a:spcBef>
                <a:spcPct val="20000"/>
              </a:spcBef>
              <a:buClr>
                <a:schemeClr val="accent3"/>
              </a:buClr>
              <a:buFont typeface="Arial"/>
              <a:buNone/>
              <a:defRPr lang="en-US" sz="2667"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spTree>
    <p:extLst>
      <p:ext uri="{BB962C8B-B14F-4D97-AF65-F5344CB8AC3E}">
        <p14:creationId xmlns:p14="http://schemas.microsoft.com/office/powerpoint/2010/main" val="293465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4" name="Picture 3">
            <a:extLst>
              <a:ext uri="{FF2B5EF4-FFF2-40B4-BE49-F238E27FC236}">
                <a16:creationId xmlns:a16="http://schemas.microsoft.com/office/drawing/2014/main" id="{E47C8540-941D-D94F-BC94-EEC40908DC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244437" y="567397"/>
            <a:ext cx="4582868" cy="817652"/>
          </a:xfrm>
          <a:prstGeom prst="rect">
            <a:avLst/>
          </a:prstGeom>
        </p:spPr>
      </p:pic>
      <p:pic>
        <p:nvPicPr>
          <p:cNvPr id="5" name="Picture 4">
            <a:extLst>
              <a:ext uri="{FF2B5EF4-FFF2-40B4-BE49-F238E27FC236}">
                <a16:creationId xmlns:a16="http://schemas.microsoft.com/office/drawing/2014/main" id="{39C0D9A0-4384-3C49-8927-804CEA6700A8}"/>
              </a:ext>
            </a:extLst>
          </p:cNvPr>
          <p:cNvPicPr>
            <a:picLocks noChangeAspect="1"/>
          </p:cNvPicPr>
          <p:nvPr userDrawn="1"/>
        </p:nvPicPr>
        <p:blipFill rotWithShape="1">
          <a:blip r:embed="rId3">
            <a:alphaModFix/>
          </a:blip>
          <a:srcRect r="22406"/>
          <a:stretch/>
        </p:blipFill>
        <p:spPr>
          <a:xfrm>
            <a:off x="8478857" y="1036310"/>
            <a:ext cx="3713144" cy="4785380"/>
          </a:xfrm>
          <a:prstGeom prst="rect">
            <a:avLst/>
          </a:prstGeom>
        </p:spPr>
      </p:pic>
    </p:spTree>
    <p:extLst>
      <p:ext uri="{BB962C8B-B14F-4D97-AF65-F5344CB8AC3E}">
        <p14:creationId xmlns:p14="http://schemas.microsoft.com/office/powerpoint/2010/main" val="3376028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6B9068-BB2A-874C-A228-3446036E7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974" t="12855" r="21761" b="12855"/>
          <a:stretch/>
        </p:blipFill>
        <p:spPr>
          <a:xfrm>
            <a:off x="3570514" y="0"/>
            <a:ext cx="8621484" cy="6858000"/>
          </a:xfrm>
          <a:prstGeom prst="rect">
            <a:avLst/>
          </a:prstGeom>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696000" y="672736"/>
            <a:ext cx="6858000" cy="5512521"/>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8" name="Picture 7">
            <a:extLst>
              <a:ext uri="{FF2B5EF4-FFF2-40B4-BE49-F238E27FC236}">
                <a16:creationId xmlns:a16="http://schemas.microsoft.com/office/drawing/2014/main" id="{3FC469C1-A6C0-F04A-BC26-020C7156BA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439448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C792E5-7F1D-E344-A0DE-53CA41B70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10536" y="0"/>
            <a:ext cx="10287000" cy="6858000"/>
          </a:xfrm>
          <a:prstGeom prst="rect">
            <a:avLst/>
          </a:prstGeom>
        </p:spPr>
      </p:pic>
      <p:sp>
        <p:nvSpPr>
          <p:cNvPr id="13" name="Rectangle 12">
            <a:extLst>
              <a:ext uri="{FF2B5EF4-FFF2-40B4-BE49-F238E27FC236}">
                <a16:creationId xmlns:a16="http://schemas.microsoft.com/office/drawing/2014/main" id="{348B995D-08FA-D34E-AE23-0F8A0235C0CA}"/>
              </a:ext>
            </a:extLst>
          </p:cNvPr>
          <p:cNvSpPr/>
          <p:nvPr userDrawn="1"/>
        </p:nvSpPr>
        <p:spPr>
          <a:xfrm rot="16200000">
            <a:off x="66760" y="-66761"/>
            <a:ext cx="6858000" cy="6991516"/>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 name="TextBox 1">
            <a:extLst>
              <a:ext uri="{FF2B5EF4-FFF2-40B4-BE49-F238E27FC236}">
                <a16:creationId xmlns:a16="http://schemas.microsoft.com/office/drawing/2014/main" id="{6A8B2076-FE84-9840-9E36-B3FCC541E1D7}"/>
              </a:ext>
            </a:extLst>
          </p:cNvPr>
          <p:cNvSpPr txBox="1"/>
          <p:nvPr userDrawn="1"/>
        </p:nvSpPr>
        <p:spPr>
          <a:xfrm>
            <a:off x="587604" y="3947920"/>
            <a:ext cx="3934860" cy="1077218"/>
          </a:xfrm>
          <a:prstGeom prst="rect">
            <a:avLst/>
          </a:prstGeom>
          <a:noFill/>
        </p:spPr>
        <p:txBody>
          <a:bodyPr wrap="none" rtlCol="0">
            <a:spAutoFit/>
          </a:bodyPr>
          <a:lstStyle/>
          <a:p>
            <a:r>
              <a:rPr lang="en-US" sz="6400" dirty="0">
                <a:solidFill>
                  <a:schemeClr val="bg2"/>
                </a:solidFill>
              </a:rPr>
              <a:t>Thank you</a:t>
            </a:r>
          </a:p>
        </p:txBody>
      </p:sp>
      <p:pic>
        <p:nvPicPr>
          <p:cNvPr id="7" name="Picture 6">
            <a:extLst>
              <a:ext uri="{FF2B5EF4-FFF2-40B4-BE49-F238E27FC236}">
                <a16:creationId xmlns:a16="http://schemas.microsoft.com/office/drawing/2014/main" id="{D1D355B9-F070-9F4F-A334-50BBE3A87F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2338904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EFEEB3-0900-314D-B58A-73F97566DF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17" t="11272" r="13574" b="4437"/>
          <a:stretch/>
        </p:blipFill>
        <p:spPr>
          <a:xfrm>
            <a:off x="1658680" y="0"/>
            <a:ext cx="10533320" cy="6858000"/>
          </a:xfrm>
          <a:prstGeom prst="rect">
            <a:avLst/>
          </a:prstGeom>
        </p:spPr>
      </p:pic>
      <p:sp>
        <p:nvSpPr>
          <p:cNvPr id="12" name="Rectangle 11">
            <a:extLst>
              <a:ext uri="{FF2B5EF4-FFF2-40B4-BE49-F238E27FC236}">
                <a16:creationId xmlns:a16="http://schemas.microsoft.com/office/drawing/2014/main" id="{E86A87BE-B4F8-B64D-AB8E-E8DA12C13908}"/>
              </a:ext>
            </a:extLst>
          </p:cNvPr>
          <p:cNvSpPr/>
          <p:nvPr userDrawn="1"/>
        </p:nvSpPr>
        <p:spPr>
          <a:xfrm rot="16200000">
            <a:off x="-273103" y="273103"/>
            <a:ext cx="6858000" cy="6311789"/>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587028" y="4047643"/>
            <a:ext cx="6028267" cy="2027943"/>
          </a:xfrm>
          <a:prstGeom prst="rect">
            <a:avLst/>
          </a:prstGeom>
        </p:spPr>
        <p:txBody>
          <a:bodyPr anchor="t"/>
          <a:lstStyle>
            <a:lvl1pPr marL="0" marR="0" indent="0" algn="l" defTabSz="609585" rtl="0" eaLnBrk="1" fontAlgn="auto" latinLnBrk="0" hangingPunct="1">
              <a:lnSpc>
                <a:spcPct val="90000"/>
              </a:lnSpc>
              <a:spcBef>
                <a:spcPct val="0"/>
              </a:spcBef>
              <a:spcAft>
                <a:spcPts val="0"/>
              </a:spcAft>
              <a:buClrTx/>
              <a:buSzTx/>
              <a:buFontTx/>
              <a:buNone/>
              <a:tabLst/>
              <a:defRPr kumimoji="0" lang="en-US" sz="64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8" name="Picture 7">
            <a:extLst>
              <a:ext uri="{FF2B5EF4-FFF2-40B4-BE49-F238E27FC236}">
                <a16:creationId xmlns:a16="http://schemas.microsoft.com/office/drawing/2014/main" id="{54C16CCD-F629-574D-9012-736566BD8C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237888" y="444138"/>
            <a:ext cx="4589417" cy="1029340"/>
          </a:xfrm>
          <a:prstGeom prst="rect">
            <a:avLst/>
          </a:prstGeom>
        </p:spPr>
      </p:pic>
    </p:spTree>
    <p:extLst>
      <p:ext uri="{BB962C8B-B14F-4D97-AF65-F5344CB8AC3E}">
        <p14:creationId xmlns:p14="http://schemas.microsoft.com/office/powerpoint/2010/main" val="3925537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7588" r="21522"/>
          <a:stretch/>
        </p:blipFill>
        <p:spPr>
          <a:xfrm>
            <a:off x="4" y="2"/>
            <a:ext cx="5236141" cy="6857997"/>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533937" y="1533939"/>
            <a:ext cx="6858000" cy="3790117"/>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5717413" y="583915"/>
            <a:ext cx="5495587" cy="1487647"/>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5717413" y="2784351"/>
            <a:ext cx="549558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5717413" y="3436268"/>
            <a:ext cx="5495588" cy="2697833"/>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2128282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818705"/>
          </a:xfrm>
          <a:prstGeom prst="rect">
            <a:avLst/>
          </a:prstGeom>
        </p:spPr>
        <p:txBody>
          <a:bodyPr/>
          <a:lstStyle>
            <a:lvl1pPr>
              <a:defRPr sz="5333"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2" y="2784351"/>
            <a:ext cx="113082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2907536"/>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1952641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E39AF7-AC8C-4E4F-A3F8-30DE0B3AF5B3}"/>
              </a:ext>
            </a:extLst>
          </p:cNvPr>
          <p:cNvPicPr>
            <a:picLocks noChangeAspect="1"/>
          </p:cNvPicPr>
          <p:nvPr userDrawn="1"/>
        </p:nvPicPr>
        <p:blipFill>
          <a:blip r:embed="rId23"/>
          <a:stretch>
            <a:fillRect/>
          </a:stretch>
        </p:blipFill>
        <p:spPr>
          <a:xfrm>
            <a:off x="10944225" y="0"/>
            <a:ext cx="1247775" cy="1200150"/>
          </a:xfrm>
          <a:prstGeom prst="rect">
            <a:avLst/>
          </a:prstGeom>
        </p:spPr>
      </p:pic>
    </p:spTree>
    <p:extLst>
      <p:ext uri="{BB962C8B-B14F-4D97-AF65-F5344CB8AC3E}">
        <p14:creationId xmlns:p14="http://schemas.microsoft.com/office/powerpoint/2010/main" val="16242912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hdr="0" ftr="0" dt="0"/>
  <p:txStyles>
    <p:title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hyperlink" Target="mailto:zoran.barac.zof@gmail.com" TargetMode="External"/><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hyperlink" Target="http://www.meetup.com/Auckland-SQL-User-Group/" TargetMode="External"/><Relationship Id="rId5" Type="http://schemas.openxmlformats.org/officeDocument/2006/relationships/hyperlink" Target="http://www.linkedin.com/in/zoran-barac/" TargetMode="External"/><Relationship Id="rId10" Type="http://schemas.openxmlformats.org/officeDocument/2006/relationships/image" Target="../media/image20.png"/><Relationship Id="rId4" Type="http://schemas.openxmlformats.org/officeDocument/2006/relationships/hyperlink" Target="https://blog.sqlserveronline.com/" TargetMode="External"/><Relationship Id="rId9"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1.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51.JP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hyperlink" Target="mailto:zoran.barac.zof@gmail.com" TargetMode="External"/><Relationship Id="rId7"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18.xml"/><Relationship Id="rId6" Type="http://schemas.openxmlformats.org/officeDocument/2006/relationships/hyperlink" Target="http://www.meetup.com/Auckland-SQL-User-Group/" TargetMode="External"/><Relationship Id="rId5" Type="http://schemas.openxmlformats.org/officeDocument/2006/relationships/hyperlink" Target="http://www.linkedin.com/in/zoran-barac/" TargetMode="External"/><Relationship Id="rId10" Type="http://schemas.openxmlformats.org/officeDocument/2006/relationships/image" Target="../media/image20.png"/><Relationship Id="rId4" Type="http://schemas.openxmlformats.org/officeDocument/2006/relationships/hyperlink" Target="https://blog.sqlserveronline.com/" TargetMode="External"/><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084766" y="782618"/>
            <a:ext cx="7590055" cy="1440160"/>
          </a:xfrm>
        </p:spPr>
        <p:txBody>
          <a:bodyPr/>
          <a:lstStyle/>
          <a:p>
            <a:r>
              <a:rPr lang="en-NZ" sz="4400" dirty="0"/>
              <a:t>SQL in Azure - IaaS vs PaaS</a:t>
            </a:r>
          </a:p>
        </p:txBody>
      </p:sp>
      <p:sp>
        <p:nvSpPr>
          <p:cNvPr id="4" name="Text Placeholder 3"/>
          <p:cNvSpPr>
            <a:spLocks noGrp="1"/>
          </p:cNvSpPr>
          <p:nvPr>
            <p:ph type="body" sz="quarter" idx="11"/>
          </p:nvPr>
        </p:nvSpPr>
        <p:spPr>
          <a:xfrm>
            <a:off x="4084767" y="1942277"/>
            <a:ext cx="7398034" cy="887044"/>
          </a:xfrm>
        </p:spPr>
        <p:txBody>
          <a:bodyPr/>
          <a:lstStyle/>
          <a:p>
            <a:pPr>
              <a:spcBef>
                <a:spcPts val="0"/>
              </a:spcBef>
              <a:defRPr/>
            </a:pPr>
            <a:r>
              <a:rPr lang="en-US" sz="2000" dirty="0">
                <a:solidFill>
                  <a:schemeClr val="tx1">
                    <a:lumMod val="65000"/>
                    <a:lumOff val="35000"/>
                  </a:schemeClr>
                </a:solidFill>
              </a:rPr>
              <a:t>Deep dive into the most critical considerations for choosing the right Azure data platform for your SQL Server database engine.</a:t>
            </a:r>
            <a:endParaRPr lang="en-US" altLang="ko-KR" dirty="0">
              <a:solidFill>
                <a:schemeClr val="tx1">
                  <a:lumMod val="65000"/>
                  <a:lumOff val="35000"/>
                </a:schemeClr>
              </a:solidFill>
            </a:endParaRPr>
          </a:p>
        </p:txBody>
      </p:sp>
      <p:grpSp>
        <p:nvGrpSpPr>
          <p:cNvPr id="6" name="Group 5"/>
          <p:cNvGrpSpPr/>
          <p:nvPr/>
        </p:nvGrpSpPr>
        <p:grpSpPr>
          <a:xfrm>
            <a:off x="3801905" y="1078733"/>
            <a:ext cx="188574" cy="1727088"/>
            <a:chOff x="3424672" y="2643758"/>
            <a:chExt cx="283232" cy="1584176"/>
          </a:xfrm>
        </p:grpSpPr>
        <p:sp>
          <p:nvSpPr>
            <p:cNvPr id="7" name="Rectangle 6"/>
            <p:cNvSpPr/>
            <p:nvPr userDrawn="1"/>
          </p:nvSpPr>
          <p:spPr>
            <a:xfrm>
              <a:off x="3635896" y="2643758"/>
              <a:ext cx="72008" cy="1584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8" name="Rectangle 7"/>
            <p:cNvSpPr/>
            <p:nvPr userDrawn="1"/>
          </p:nvSpPr>
          <p:spPr>
            <a:xfrm>
              <a:off x="3565490" y="2643758"/>
              <a:ext cx="72007" cy="1584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9" name="Rectangle 8"/>
            <p:cNvSpPr/>
            <p:nvPr userDrawn="1"/>
          </p:nvSpPr>
          <p:spPr>
            <a:xfrm>
              <a:off x="3495081" y="2643758"/>
              <a:ext cx="72007" cy="15841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0" name="Rectangle 9"/>
            <p:cNvSpPr/>
            <p:nvPr userDrawn="1"/>
          </p:nvSpPr>
          <p:spPr>
            <a:xfrm>
              <a:off x="3424672" y="2643758"/>
              <a:ext cx="72008" cy="15841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sp>
        <p:nvSpPr>
          <p:cNvPr id="11" name="Text Placeholder 2">
            <a:extLst>
              <a:ext uri="{FF2B5EF4-FFF2-40B4-BE49-F238E27FC236}">
                <a16:creationId xmlns:a16="http://schemas.microsoft.com/office/drawing/2014/main" id="{396FEFC9-CDCA-4B97-A4BD-3E21E237CE03}"/>
              </a:ext>
            </a:extLst>
          </p:cNvPr>
          <p:cNvSpPr txBox="1">
            <a:spLocks/>
          </p:cNvSpPr>
          <p:nvPr/>
        </p:nvSpPr>
        <p:spPr>
          <a:xfrm>
            <a:off x="1748487" y="3660824"/>
            <a:ext cx="7677261"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b="1" dirty="0"/>
              <a:t>ZORAN BARAC, Principal Data Architect @ CIN7</a:t>
            </a:r>
          </a:p>
          <a:p>
            <a:r>
              <a:rPr lang="en-US" sz="2800" b="1" dirty="0"/>
              <a:t>MCT, MCSE</a:t>
            </a:r>
          </a:p>
        </p:txBody>
      </p:sp>
      <p:sp>
        <p:nvSpPr>
          <p:cNvPr id="12" name="Text Placeholder 2">
            <a:extLst>
              <a:ext uri="{FF2B5EF4-FFF2-40B4-BE49-F238E27FC236}">
                <a16:creationId xmlns:a16="http://schemas.microsoft.com/office/drawing/2014/main" id="{A097552A-C300-4998-AC7A-53B70DA854E8}"/>
              </a:ext>
            </a:extLst>
          </p:cNvPr>
          <p:cNvSpPr txBox="1">
            <a:spLocks/>
          </p:cNvSpPr>
          <p:nvPr/>
        </p:nvSpPr>
        <p:spPr>
          <a:xfrm>
            <a:off x="2185373" y="5915168"/>
            <a:ext cx="7677261" cy="520700"/>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hlinkClick r:id="rId3"/>
              </a:rPr>
              <a:t>zoran.barac.zof@gmail.com</a:t>
            </a:r>
            <a:r>
              <a:rPr lang="en-US" sz="2400" dirty="0"/>
              <a:t> </a:t>
            </a:r>
          </a:p>
          <a:p>
            <a:r>
              <a:rPr lang="en-US" sz="2400" dirty="0">
                <a:hlinkClick r:id="rId4"/>
              </a:rPr>
              <a:t>blog.sqlserveronline.com</a:t>
            </a:r>
            <a:r>
              <a:rPr lang="en-US" sz="2400" dirty="0"/>
              <a:t>  </a:t>
            </a:r>
          </a:p>
          <a:p>
            <a:r>
              <a:rPr lang="en-US" sz="2400" dirty="0">
                <a:hlinkClick r:id="rId5"/>
              </a:rPr>
              <a:t>www.linkedin.com/in/zoran-barac/</a:t>
            </a:r>
            <a:r>
              <a:rPr lang="en-US" sz="2400" dirty="0"/>
              <a:t> </a:t>
            </a:r>
          </a:p>
          <a:p>
            <a:r>
              <a:rPr lang="en-NZ" sz="2400" dirty="0">
                <a:hlinkClick r:id="rId6"/>
              </a:rPr>
              <a:t>www.meetup.com/Auckland-SQL-User-Group/</a:t>
            </a:r>
            <a:endParaRPr lang="en-US" sz="2400" dirty="0"/>
          </a:p>
        </p:txBody>
      </p:sp>
      <p:pic>
        <p:nvPicPr>
          <p:cNvPr id="14" name="Picture 2" descr="Image result for email logo png">
            <a:extLst>
              <a:ext uri="{FF2B5EF4-FFF2-40B4-BE49-F238E27FC236}">
                <a16:creationId xmlns:a16="http://schemas.microsoft.com/office/drawing/2014/main" id="{EE888E01-3222-4F12-8637-3D35693D876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25373" y="474622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blog logo png">
            <a:extLst>
              <a:ext uri="{FF2B5EF4-FFF2-40B4-BE49-F238E27FC236}">
                <a16:creationId xmlns:a16="http://schemas.microsoft.com/office/drawing/2014/main" id="{68D185A8-1A51-4C11-9238-545700FAEDD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25373" y="5157341"/>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mage result for linkedin logo png">
            <a:extLst>
              <a:ext uri="{FF2B5EF4-FFF2-40B4-BE49-F238E27FC236}">
                <a16:creationId xmlns:a16="http://schemas.microsoft.com/office/drawing/2014/main" id="{E7D3A698-E1F0-4F9C-9C71-B303B5B2232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25373" y="561957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mage result for meetup logo">
            <a:extLst>
              <a:ext uri="{FF2B5EF4-FFF2-40B4-BE49-F238E27FC236}">
                <a16:creationId xmlns:a16="http://schemas.microsoft.com/office/drawing/2014/main" id="{C4092C36-311D-463E-9BCE-39C6AE4D634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25373" y="6063693"/>
            <a:ext cx="374725"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4" name="Text Placeholder 1">
            <a:extLst>
              <a:ext uri="{FF2B5EF4-FFF2-40B4-BE49-F238E27FC236}">
                <a16:creationId xmlns:a16="http://schemas.microsoft.com/office/drawing/2014/main" id="{F324EA67-4F0F-4844-998E-71071F685CE5}"/>
              </a:ext>
            </a:extLst>
          </p:cNvPr>
          <p:cNvSpPr txBox="1">
            <a:spLocks/>
          </p:cNvSpPr>
          <p:nvPr/>
        </p:nvSpPr>
        <p:spPr>
          <a:xfrm>
            <a:off x="1331087" y="1026075"/>
            <a:ext cx="10359343" cy="2203262"/>
          </a:xfrm>
          <a:prstGeom prst="rect">
            <a:avLst/>
          </a:prstGeom>
        </p:spPr>
        <p:txBody>
          <a:bodyPr anchor="ctr"/>
          <a:lstStyle>
            <a:lvl1pPr marL="0" indent="0" algn="ctr" defTabSz="1219170" rtl="0" eaLnBrk="1" latinLnBrk="0" hangingPunct="1">
              <a:spcBef>
                <a:spcPct val="20000"/>
              </a:spcBef>
              <a:buClr>
                <a:schemeClr val="accent3"/>
              </a:buClr>
              <a:buFont typeface="Arial"/>
              <a:buNone/>
              <a:defRPr sz="1867" b="0" i="0" kern="1200" baseline="0">
                <a:solidFill>
                  <a:schemeClr val="tx1">
                    <a:lumMod val="75000"/>
                    <a:lumOff val="25000"/>
                  </a:schemeClr>
                </a:solidFill>
                <a:latin typeface="+mn-lt"/>
                <a:ea typeface="+mn-ea"/>
                <a:cs typeface="Arial"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l"/>
            <a:r>
              <a:rPr lang="en-NZ" sz="4800" dirty="0"/>
              <a:t>Infrastructure as a service (IaaS)</a:t>
            </a:r>
          </a:p>
          <a:p>
            <a:pPr algn="l"/>
            <a:endParaRPr lang="en-US" sz="3600" dirty="0">
              <a:solidFill>
                <a:schemeClr val="tx1">
                  <a:lumMod val="85000"/>
                  <a:lumOff val="15000"/>
                </a:schemeClr>
              </a:solidFill>
            </a:endParaRPr>
          </a:p>
        </p:txBody>
      </p:sp>
      <p:sp>
        <p:nvSpPr>
          <p:cNvPr id="12" name="Rectangle 11">
            <a:extLst>
              <a:ext uri="{FF2B5EF4-FFF2-40B4-BE49-F238E27FC236}">
                <a16:creationId xmlns:a16="http://schemas.microsoft.com/office/drawing/2014/main" id="{E0E141A8-51C5-4334-8935-867CD61BD8F9}"/>
              </a:ext>
            </a:extLst>
          </p:cNvPr>
          <p:cNvSpPr/>
          <p:nvPr/>
        </p:nvSpPr>
        <p:spPr>
          <a:xfrm>
            <a:off x="1917077" y="2330469"/>
            <a:ext cx="6096000" cy="2554545"/>
          </a:xfrm>
          <a:prstGeom prst="rect">
            <a:avLst/>
          </a:prstGeom>
        </p:spPr>
        <p:txBody>
          <a:bodyPr>
            <a:spAutoFit/>
          </a:bodyPr>
          <a:lstStyle/>
          <a:p>
            <a:pPr marL="285750" indent="-285750">
              <a:buFont typeface="Arial" panose="020B0604020202020204" pitchFamily="34" charset="0"/>
              <a:buChar char="•"/>
            </a:pPr>
            <a:r>
              <a:rPr lang="en-NZ" sz="2000" dirty="0"/>
              <a:t>VM categories and series</a:t>
            </a:r>
          </a:p>
          <a:p>
            <a:pPr marL="285750" indent="-285750">
              <a:buFont typeface="Arial" panose="020B0604020202020204" pitchFamily="34" charset="0"/>
              <a:buChar char="•"/>
            </a:pPr>
            <a:r>
              <a:rPr lang="en-NZ" sz="2000" dirty="0"/>
              <a:t>Azure Portal – VM sizes</a:t>
            </a:r>
          </a:p>
          <a:p>
            <a:pPr marL="285750" indent="-285750">
              <a:buFont typeface="Arial" panose="020B0604020202020204" pitchFamily="34" charset="0"/>
              <a:buChar char="•"/>
            </a:pPr>
            <a:r>
              <a:rPr lang="en-NZ" sz="2000" dirty="0"/>
              <a:t>Disk capacity and storage performance and configuration for different workload types</a:t>
            </a:r>
          </a:p>
          <a:p>
            <a:pPr marL="285750" indent="-285750">
              <a:buFont typeface="Arial" panose="020B0604020202020204" pitchFamily="34" charset="0"/>
              <a:buChar char="•"/>
            </a:pPr>
            <a:r>
              <a:rPr lang="en-NZ" sz="2000" dirty="0"/>
              <a:t>Choose the right Azure VM size</a:t>
            </a:r>
          </a:p>
          <a:p>
            <a:pPr marL="285750" indent="-285750">
              <a:buFont typeface="Arial" panose="020B0604020202020204" pitchFamily="34" charset="0"/>
              <a:buChar char="•"/>
            </a:pPr>
            <a:r>
              <a:rPr lang="en-NZ" sz="2000" dirty="0"/>
              <a:t>Most common Storage and VM size configuration recommendations </a:t>
            </a:r>
          </a:p>
          <a:p>
            <a:pPr marL="285750" indent="-285750">
              <a:buFont typeface="Arial" panose="020B0604020202020204" pitchFamily="34" charset="0"/>
              <a:buChar char="•"/>
            </a:pPr>
            <a:r>
              <a:rPr lang="en-NZ" sz="2000" dirty="0"/>
              <a:t>HA on Azure SQL IaaS</a:t>
            </a:r>
          </a:p>
        </p:txBody>
      </p:sp>
    </p:spTree>
    <p:extLst>
      <p:ext uri="{BB962C8B-B14F-4D97-AF65-F5344CB8AC3E}">
        <p14:creationId xmlns:p14="http://schemas.microsoft.com/office/powerpoint/2010/main" val="578163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4400" dirty="0"/>
              <a:t>VM categories and series</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416992" y="1519074"/>
            <a:ext cx="11308283" cy="4983609"/>
          </a:xfrm>
        </p:spPr>
        <p:txBody>
          <a:bodyPr/>
          <a:lstStyle/>
          <a:p>
            <a:r>
              <a:rPr lang="en-US" b="1" dirty="0"/>
              <a:t>Categories</a:t>
            </a:r>
          </a:p>
          <a:p>
            <a:endParaRPr lang="en-US" sz="1400" b="1" dirty="0"/>
          </a:p>
          <a:p>
            <a:pPr marL="457200" indent="-457200">
              <a:buFont typeface="Arial" panose="020B0604020202020204" pitchFamily="34" charset="0"/>
              <a:buChar char="•"/>
            </a:pPr>
            <a:r>
              <a:rPr lang="en-US" sz="2667" dirty="0"/>
              <a:t>Compute optimized – High CPU to memory ratio (F, Fs , Fsv2-series)</a:t>
            </a:r>
          </a:p>
          <a:p>
            <a:pPr marL="457200" indent="-457200">
              <a:buFont typeface="Arial" panose="020B0604020202020204" pitchFamily="34" charset="0"/>
              <a:buChar char="•"/>
            </a:pPr>
            <a:r>
              <a:rPr lang="en-US" sz="2667" dirty="0"/>
              <a:t>General purpose – Balanced CPU to memory ratio (D, DS-series, </a:t>
            </a:r>
            <a:r>
              <a:rPr lang="en-US" sz="2667" dirty="0" err="1"/>
              <a:t>etc</a:t>
            </a:r>
            <a:r>
              <a:rPr lang="en-US" sz="2667" dirty="0"/>
              <a:t>)</a:t>
            </a:r>
          </a:p>
          <a:p>
            <a:pPr marL="457200" indent="-457200">
              <a:buFont typeface="Arial" panose="020B0604020202020204" pitchFamily="34" charset="0"/>
              <a:buChar char="•"/>
            </a:pPr>
            <a:r>
              <a:rPr lang="en-US" sz="2667" dirty="0"/>
              <a:t>GPU (NC, NCsv3, NVv3-series)</a:t>
            </a:r>
          </a:p>
          <a:p>
            <a:pPr marL="457200" indent="-457200">
              <a:buFont typeface="Arial" panose="020B0604020202020204" pitchFamily="34" charset="0"/>
              <a:buChar char="•"/>
            </a:pPr>
            <a:r>
              <a:rPr lang="en-US" sz="2667" dirty="0"/>
              <a:t>High performance compute – High CPU and memory, fastest and most powerful CPU (A, H-series)</a:t>
            </a:r>
          </a:p>
          <a:p>
            <a:pPr marL="457200" indent="-457200">
              <a:buFont typeface="Arial" panose="020B0604020202020204" pitchFamily="34" charset="0"/>
              <a:buChar char="•"/>
            </a:pPr>
            <a:r>
              <a:rPr lang="en-US" sz="2667" dirty="0"/>
              <a:t>Memory optimized – High memory to CPU ratio (D, DS, </a:t>
            </a:r>
            <a:r>
              <a:rPr lang="en-US" sz="2667" dirty="0" err="1"/>
              <a:t>Ea</a:t>
            </a:r>
            <a:r>
              <a:rPr lang="en-US" sz="2667" dirty="0"/>
              <a:t>, </a:t>
            </a:r>
            <a:r>
              <a:rPr lang="en-US" sz="2667" dirty="0" err="1"/>
              <a:t>Eas</a:t>
            </a:r>
            <a:r>
              <a:rPr lang="en-US" sz="2667" dirty="0"/>
              <a:t>, Ed, Eds, Es, G, Gs, M, </a:t>
            </a:r>
            <a:r>
              <a:rPr lang="en-US" sz="2667" dirty="0" err="1"/>
              <a:t>Ms</a:t>
            </a:r>
            <a:r>
              <a:rPr lang="en-US" sz="2667" dirty="0"/>
              <a:t>, </a:t>
            </a:r>
            <a:r>
              <a:rPr lang="en-US" sz="2667" dirty="0" err="1"/>
              <a:t>Mds</a:t>
            </a:r>
            <a:r>
              <a:rPr lang="en-US" sz="2667" dirty="0"/>
              <a:t>-series)</a:t>
            </a:r>
          </a:p>
          <a:p>
            <a:pPr marL="457200" indent="-457200">
              <a:buFont typeface="Arial" panose="020B0604020202020204" pitchFamily="34" charset="0"/>
              <a:buChar char="•"/>
            </a:pPr>
            <a:r>
              <a:rPr lang="en-US" sz="2667" dirty="0"/>
              <a:t>Storage optimized – High disk throughput and IO (Ls, Lsv2-series)</a:t>
            </a:r>
          </a:p>
        </p:txBody>
      </p:sp>
    </p:spTree>
    <p:extLst>
      <p:ext uri="{BB962C8B-B14F-4D97-AF65-F5344CB8AC3E}">
        <p14:creationId xmlns:p14="http://schemas.microsoft.com/office/powerpoint/2010/main" val="1806796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3200" dirty="0"/>
              <a:t>Azure Portal – VM sizes</a:t>
            </a:r>
          </a:p>
        </p:txBody>
      </p:sp>
      <p:pic>
        <p:nvPicPr>
          <p:cNvPr id="6" name="Picture 5">
            <a:extLst>
              <a:ext uri="{FF2B5EF4-FFF2-40B4-BE49-F238E27FC236}">
                <a16:creationId xmlns:a16="http://schemas.microsoft.com/office/drawing/2014/main" id="{FEC4D225-60A2-4338-AF0A-D5798BC47944}"/>
              </a:ext>
            </a:extLst>
          </p:cNvPr>
          <p:cNvPicPr>
            <a:picLocks noChangeAspect="1"/>
          </p:cNvPicPr>
          <p:nvPr/>
        </p:nvPicPr>
        <p:blipFill>
          <a:blip r:embed="rId3"/>
          <a:stretch>
            <a:fillRect/>
          </a:stretch>
        </p:blipFill>
        <p:spPr>
          <a:xfrm>
            <a:off x="416993" y="1587600"/>
            <a:ext cx="9991725" cy="2733675"/>
          </a:xfrm>
          <a:prstGeom prst="rect">
            <a:avLst/>
          </a:prstGeom>
        </p:spPr>
      </p:pic>
      <p:pic>
        <p:nvPicPr>
          <p:cNvPr id="7" name="Picture 6">
            <a:extLst>
              <a:ext uri="{FF2B5EF4-FFF2-40B4-BE49-F238E27FC236}">
                <a16:creationId xmlns:a16="http://schemas.microsoft.com/office/drawing/2014/main" id="{95925BFE-0CB4-4852-9400-F1445E8E1D51}"/>
              </a:ext>
            </a:extLst>
          </p:cNvPr>
          <p:cNvPicPr>
            <a:picLocks noChangeAspect="1"/>
          </p:cNvPicPr>
          <p:nvPr/>
        </p:nvPicPr>
        <p:blipFill>
          <a:blip r:embed="rId4"/>
          <a:stretch>
            <a:fillRect/>
          </a:stretch>
        </p:blipFill>
        <p:spPr>
          <a:xfrm>
            <a:off x="455093" y="4506254"/>
            <a:ext cx="9953625" cy="1190625"/>
          </a:xfrm>
          <a:prstGeom prst="rect">
            <a:avLst/>
          </a:prstGeom>
        </p:spPr>
      </p:pic>
    </p:spTree>
    <p:extLst>
      <p:ext uri="{BB962C8B-B14F-4D97-AF65-F5344CB8AC3E}">
        <p14:creationId xmlns:p14="http://schemas.microsoft.com/office/powerpoint/2010/main" val="3077462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3200" dirty="0"/>
              <a:t>Disk capacity and storage performance and configuration for different workload types</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416993" y="1983306"/>
            <a:ext cx="10945914" cy="2138525"/>
          </a:xfrm>
        </p:spPr>
        <p:txBody>
          <a:bodyPr/>
          <a:lstStyle/>
          <a:p>
            <a:r>
              <a:rPr lang="en-US" sz="2000" b="1" dirty="0"/>
              <a:t>Choose Premium Storage and the Right VM Size</a:t>
            </a:r>
          </a:p>
          <a:p>
            <a:pPr marL="285750" indent="-285750">
              <a:buFont typeface="Arial" panose="020B0604020202020204" pitchFamily="34" charset="0"/>
              <a:buChar char="•"/>
            </a:pPr>
            <a:r>
              <a:rPr lang="en-US" sz="1800" dirty="0"/>
              <a:t>Separate Data and Log Files</a:t>
            </a:r>
          </a:p>
          <a:p>
            <a:pPr marL="285750" indent="-285750">
              <a:buFont typeface="Arial" panose="020B0604020202020204" pitchFamily="34" charset="0"/>
              <a:buChar char="•"/>
            </a:pPr>
            <a:r>
              <a:rPr lang="en-US" sz="1800" dirty="0"/>
              <a:t>P30 disks (none cache) for Log</a:t>
            </a:r>
          </a:p>
          <a:p>
            <a:pPr marL="285750" indent="-285750">
              <a:buFont typeface="Arial" panose="020B0604020202020204" pitchFamily="34" charset="0"/>
              <a:buChar char="•"/>
            </a:pPr>
            <a:r>
              <a:rPr lang="en-US" sz="1800" dirty="0"/>
              <a:t>P30 disks (Read-Only cache enabled) for Data - With disk caching enabled on the premium storage disks, VMs can achieve higher levels of performance that exceed the underlying disk performance. </a:t>
            </a:r>
          </a:p>
          <a:p>
            <a:pPr marL="285750" indent="-285750">
              <a:buFont typeface="Arial" panose="020B0604020202020204" pitchFamily="34" charset="0"/>
              <a:buChar char="•"/>
            </a:pPr>
            <a:r>
              <a:rPr lang="en-US" sz="1800" dirty="0"/>
              <a:t>Temp DB on Local Disk (D:\ ephemeral drive)</a:t>
            </a:r>
          </a:p>
        </p:txBody>
      </p:sp>
      <p:pic>
        <p:nvPicPr>
          <p:cNvPr id="3" name="Picture 2">
            <a:extLst>
              <a:ext uri="{FF2B5EF4-FFF2-40B4-BE49-F238E27FC236}">
                <a16:creationId xmlns:a16="http://schemas.microsoft.com/office/drawing/2014/main" id="{8FF2FDCE-44D0-4C7E-8136-659121B90B78}"/>
              </a:ext>
            </a:extLst>
          </p:cNvPr>
          <p:cNvPicPr>
            <a:picLocks noChangeAspect="1"/>
          </p:cNvPicPr>
          <p:nvPr/>
        </p:nvPicPr>
        <p:blipFill>
          <a:blip r:embed="rId3"/>
          <a:stretch>
            <a:fillRect/>
          </a:stretch>
        </p:blipFill>
        <p:spPr>
          <a:xfrm>
            <a:off x="416993" y="4121831"/>
            <a:ext cx="8283128" cy="2268000"/>
          </a:xfrm>
          <a:prstGeom prst="rect">
            <a:avLst/>
          </a:prstGeom>
        </p:spPr>
      </p:pic>
      <p:pic>
        <p:nvPicPr>
          <p:cNvPr id="5" name="Picture 4">
            <a:extLst>
              <a:ext uri="{FF2B5EF4-FFF2-40B4-BE49-F238E27FC236}">
                <a16:creationId xmlns:a16="http://schemas.microsoft.com/office/drawing/2014/main" id="{45F96EFE-E070-462B-BB22-D8028941BA11}"/>
              </a:ext>
            </a:extLst>
          </p:cNvPr>
          <p:cNvPicPr>
            <a:picLocks noChangeAspect="1"/>
          </p:cNvPicPr>
          <p:nvPr/>
        </p:nvPicPr>
        <p:blipFill rotWithShape="1">
          <a:blip r:embed="rId4"/>
          <a:srcRect l="32814" t="41711" r="25620"/>
          <a:stretch/>
        </p:blipFill>
        <p:spPr>
          <a:xfrm>
            <a:off x="8735627" y="4121831"/>
            <a:ext cx="3281044" cy="1224000"/>
          </a:xfrm>
          <a:prstGeom prst="rect">
            <a:avLst/>
          </a:prstGeom>
        </p:spPr>
      </p:pic>
      <p:pic>
        <p:nvPicPr>
          <p:cNvPr id="6" name="Picture 5">
            <a:extLst>
              <a:ext uri="{FF2B5EF4-FFF2-40B4-BE49-F238E27FC236}">
                <a16:creationId xmlns:a16="http://schemas.microsoft.com/office/drawing/2014/main" id="{03E963D4-4CFA-4950-8B67-9EE6C3769F71}"/>
              </a:ext>
            </a:extLst>
          </p:cNvPr>
          <p:cNvPicPr>
            <a:picLocks noChangeAspect="1"/>
          </p:cNvPicPr>
          <p:nvPr/>
        </p:nvPicPr>
        <p:blipFill rotWithShape="1">
          <a:blip r:embed="rId5"/>
          <a:srcRect l="33036" t="40519" r="29612"/>
          <a:stretch/>
        </p:blipFill>
        <p:spPr>
          <a:xfrm>
            <a:off x="8794889" y="5255831"/>
            <a:ext cx="2930387" cy="1224000"/>
          </a:xfrm>
          <a:prstGeom prst="rect">
            <a:avLst/>
          </a:prstGeom>
        </p:spPr>
      </p:pic>
    </p:spTree>
    <p:extLst>
      <p:ext uri="{BB962C8B-B14F-4D97-AF65-F5344CB8AC3E}">
        <p14:creationId xmlns:p14="http://schemas.microsoft.com/office/powerpoint/2010/main" val="2930258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3200" dirty="0"/>
              <a:t>Choose the right Azure VM size</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466724" y="1231542"/>
            <a:ext cx="11308283" cy="1140183"/>
          </a:xfrm>
        </p:spPr>
        <p:txBody>
          <a:bodyPr/>
          <a:lstStyle/>
          <a:p>
            <a:r>
              <a:rPr lang="en-US" sz="2000" b="1" dirty="0"/>
              <a:t>Example:</a:t>
            </a:r>
          </a:p>
          <a:p>
            <a:r>
              <a:rPr lang="en-US" sz="2000" dirty="0"/>
              <a:t>The selected VM size is E64-16s_v3</a:t>
            </a:r>
          </a:p>
        </p:txBody>
      </p:sp>
      <p:pic>
        <p:nvPicPr>
          <p:cNvPr id="5" name="Picture 4">
            <a:extLst>
              <a:ext uri="{FF2B5EF4-FFF2-40B4-BE49-F238E27FC236}">
                <a16:creationId xmlns:a16="http://schemas.microsoft.com/office/drawing/2014/main" id="{B2CF6D1F-CC2B-478C-BFB4-4714E7F84878}"/>
              </a:ext>
            </a:extLst>
          </p:cNvPr>
          <p:cNvPicPr>
            <a:picLocks noChangeAspect="1"/>
          </p:cNvPicPr>
          <p:nvPr/>
        </p:nvPicPr>
        <p:blipFill>
          <a:blip r:embed="rId3"/>
          <a:stretch>
            <a:fillRect/>
          </a:stretch>
        </p:blipFill>
        <p:spPr>
          <a:xfrm>
            <a:off x="466724" y="2050247"/>
            <a:ext cx="7867650" cy="4486275"/>
          </a:xfrm>
          <a:prstGeom prst="rect">
            <a:avLst/>
          </a:prstGeom>
        </p:spPr>
      </p:pic>
      <p:sp>
        <p:nvSpPr>
          <p:cNvPr id="7" name="Rectangle 6">
            <a:extLst>
              <a:ext uri="{FF2B5EF4-FFF2-40B4-BE49-F238E27FC236}">
                <a16:creationId xmlns:a16="http://schemas.microsoft.com/office/drawing/2014/main" id="{530F5EA9-7EEA-4FFC-BE01-B64629B334E0}"/>
              </a:ext>
            </a:extLst>
          </p:cNvPr>
          <p:cNvSpPr/>
          <p:nvPr/>
        </p:nvSpPr>
        <p:spPr>
          <a:xfrm>
            <a:off x="8546719" y="2050247"/>
            <a:ext cx="3434266" cy="3170099"/>
          </a:xfrm>
          <a:prstGeom prst="rect">
            <a:avLst/>
          </a:prstGeom>
        </p:spPr>
        <p:txBody>
          <a:bodyPr wrap="square">
            <a:spAutoFit/>
          </a:bodyPr>
          <a:lstStyle/>
          <a:p>
            <a:r>
              <a:rPr lang="en-US" sz="2000" b="1" dirty="0">
                <a:solidFill>
                  <a:srgbClr val="323130"/>
                </a:solidFill>
                <a:latin typeface="az_ea_font"/>
              </a:rPr>
              <a:t>Warning:</a:t>
            </a:r>
          </a:p>
          <a:p>
            <a:r>
              <a:rPr lang="en-US" sz="2000" dirty="0">
                <a:solidFill>
                  <a:srgbClr val="FF0000"/>
                </a:solidFill>
                <a:latin typeface="az_ea_font"/>
              </a:rPr>
              <a:t>The desired performance might not be reached due to the maximum virtual machine disk performance cap. The selected VM size (Standard_E64-16s_v3) only supports up to 1200 disk max throughput in </a:t>
            </a:r>
            <a:r>
              <a:rPr lang="en-US" sz="2000" dirty="0" err="1">
                <a:solidFill>
                  <a:srgbClr val="FF0000"/>
                </a:solidFill>
                <a:latin typeface="az_ea_font"/>
              </a:rPr>
              <a:t>MBps</a:t>
            </a:r>
            <a:r>
              <a:rPr lang="en-US" sz="2000" dirty="0">
                <a:solidFill>
                  <a:srgbClr val="FF0000"/>
                </a:solidFill>
                <a:latin typeface="az_ea_font"/>
              </a:rPr>
              <a:t> (currently 1400 in </a:t>
            </a:r>
            <a:r>
              <a:rPr lang="en-US" sz="2000" dirty="0" err="1">
                <a:solidFill>
                  <a:srgbClr val="FF0000"/>
                </a:solidFill>
                <a:latin typeface="az_ea_font"/>
              </a:rPr>
              <a:t>MBps</a:t>
            </a:r>
            <a:r>
              <a:rPr lang="en-US" sz="2000" dirty="0">
                <a:solidFill>
                  <a:srgbClr val="FF0000"/>
                </a:solidFill>
                <a:latin typeface="az_ea_font"/>
              </a:rPr>
              <a:t>).</a:t>
            </a:r>
            <a:endParaRPr lang="en-NZ" sz="2000" dirty="0">
              <a:solidFill>
                <a:srgbClr val="FF0000"/>
              </a:solidFill>
            </a:endParaRPr>
          </a:p>
        </p:txBody>
      </p:sp>
    </p:spTree>
    <p:extLst>
      <p:ext uri="{BB962C8B-B14F-4D97-AF65-F5344CB8AC3E}">
        <p14:creationId xmlns:p14="http://schemas.microsoft.com/office/powerpoint/2010/main" val="3328080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2800" dirty="0"/>
              <a:t>Most common Storage and VM size configuration recommendations </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466724" y="1290474"/>
            <a:ext cx="11308283" cy="5344787"/>
          </a:xfrm>
        </p:spPr>
        <p:txBody>
          <a:bodyPr/>
          <a:lstStyle/>
          <a:p>
            <a:pPr marL="285750" indent="-285750">
              <a:buFont typeface="Arial" panose="020B0604020202020204" pitchFamily="34" charset="0"/>
              <a:buChar char="•"/>
            </a:pPr>
            <a:r>
              <a:rPr lang="en-US" sz="2000" dirty="0"/>
              <a:t>Use memory optimized virtual machine sizes for the best performance of SQL Server workloads.</a:t>
            </a:r>
          </a:p>
          <a:p>
            <a:pPr marL="285750" indent="-285750">
              <a:buFont typeface="Arial" panose="020B0604020202020204" pitchFamily="34" charset="0"/>
              <a:buChar char="•"/>
            </a:pPr>
            <a:r>
              <a:rPr lang="en-US" sz="2000" dirty="0"/>
              <a:t>Use the Azure Virtual Machine marketplace images as the SQL Server settings and storage options are configured for optimal SQL Server performance.</a:t>
            </a:r>
          </a:p>
          <a:p>
            <a:pPr marL="285750" indent="-285750">
              <a:buFont typeface="Arial" panose="020B0604020202020204" pitchFamily="34" charset="0"/>
              <a:buChar char="•"/>
            </a:pPr>
            <a:r>
              <a:rPr lang="en-US" sz="2000" dirty="0"/>
              <a:t>Place data, log, and </a:t>
            </a:r>
            <a:r>
              <a:rPr lang="en-US" sz="2000" dirty="0" err="1"/>
              <a:t>tempdb</a:t>
            </a:r>
            <a:r>
              <a:rPr lang="en-US" sz="2000" dirty="0"/>
              <a:t> files on separate drives.</a:t>
            </a:r>
          </a:p>
          <a:p>
            <a:pPr marL="285750" indent="-285750">
              <a:buFont typeface="Arial" panose="020B0604020202020204" pitchFamily="34" charset="0"/>
              <a:buChar char="•"/>
            </a:pPr>
            <a:r>
              <a:rPr lang="en-US" sz="2000" dirty="0"/>
              <a:t>For the data drive, only use premium P30 and P40 disks to ensure the availability of cache support.</a:t>
            </a:r>
          </a:p>
          <a:p>
            <a:pPr marL="285750" indent="-285750">
              <a:buFont typeface="Arial" panose="020B0604020202020204" pitchFamily="34" charset="0"/>
              <a:buChar char="•"/>
            </a:pPr>
            <a:r>
              <a:rPr lang="en-US" sz="2000" dirty="0"/>
              <a:t>For the log drive try with P30 disks If sub-millisecond storage latency is required, use Azure ultra disks for the LDF.</a:t>
            </a:r>
          </a:p>
          <a:p>
            <a:pPr marL="285750" indent="-285750">
              <a:buFont typeface="Arial" panose="020B0604020202020204" pitchFamily="34" charset="0"/>
              <a:buChar char="•"/>
            </a:pPr>
            <a:r>
              <a:rPr lang="en-US" sz="2000" dirty="0"/>
              <a:t>In case of M-series VM consider Write Accelerator over using Azure ultra disks.</a:t>
            </a:r>
          </a:p>
          <a:p>
            <a:pPr marL="285750" indent="-285750">
              <a:buFont typeface="Arial" panose="020B0604020202020204" pitchFamily="34" charset="0"/>
              <a:buChar char="•"/>
            </a:pPr>
            <a:r>
              <a:rPr lang="en-US" sz="2000" dirty="0"/>
              <a:t>Place </a:t>
            </a:r>
            <a:r>
              <a:rPr lang="en-US" sz="2000" dirty="0" err="1"/>
              <a:t>tempdb</a:t>
            </a:r>
            <a:r>
              <a:rPr lang="en-US" sz="2000" dirty="0"/>
              <a:t> on the local ephemeral SSD D:\ drive after choosing the optimal VM size.</a:t>
            </a:r>
          </a:p>
          <a:p>
            <a:pPr marL="285750" indent="-285750">
              <a:buFont typeface="Arial" panose="020B0604020202020204" pitchFamily="34" charset="0"/>
              <a:buChar char="•"/>
            </a:pPr>
            <a:r>
              <a:rPr lang="en-US" sz="2000" dirty="0"/>
              <a:t>Stripe multiple Azure data to increase I/O bandwidth up to the target virtual machine's IOPS and throughput limits.</a:t>
            </a:r>
          </a:p>
          <a:p>
            <a:pPr marL="285750" indent="-285750">
              <a:buFont typeface="Arial" panose="020B0604020202020204" pitchFamily="34" charset="0"/>
              <a:buChar char="•"/>
            </a:pPr>
            <a:r>
              <a:rPr lang="en-US" sz="2000" dirty="0"/>
              <a:t>Set host caching to read-only for data file disks.</a:t>
            </a:r>
          </a:p>
          <a:p>
            <a:pPr marL="285750" indent="-285750">
              <a:buFont typeface="Arial" panose="020B0604020202020204" pitchFamily="34" charset="0"/>
              <a:buChar char="•"/>
            </a:pPr>
            <a:r>
              <a:rPr lang="en-US" sz="2000" dirty="0"/>
              <a:t>Set host caching to none for log file disks.</a:t>
            </a:r>
          </a:p>
          <a:p>
            <a:pPr marL="285750" indent="-285750">
              <a:buFont typeface="Arial" panose="020B0604020202020204" pitchFamily="34" charset="0"/>
              <a:buChar char="•"/>
            </a:pPr>
            <a:r>
              <a:rPr lang="en-US" sz="2000" dirty="0"/>
              <a:t>Format your data disk to use 64 KB allocation unit size for all data files</a:t>
            </a:r>
          </a:p>
        </p:txBody>
      </p:sp>
    </p:spTree>
    <p:extLst>
      <p:ext uri="{BB962C8B-B14F-4D97-AF65-F5344CB8AC3E}">
        <p14:creationId xmlns:p14="http://schemas.microsoft.com/office/powerpoint/2010/main" val="3093906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a:xfrm>
            <a:off x="416993" y="583916"/>
            <a:ext cx="11308283" cy="833275"/>
          </a:xfrm>
        </p:spPr>
        <p:txBody>
          <a:bodyPr/>
          <a:lstStyle/>
          <a:p>
            <a:r>
              <a:rPr lang="en-US" sz="3200" dirty="0"/>
              <a:t>Always On AG architecture on Azure VM SQL Servers</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8316114" y="1662446"/>
            <a:ext cx="3744706" cy="4983609"/>
          </a:xfrm>
        </p:spPr>
        <p:txBody>
          <a:bodyPr/>
          <a:lstStyle/>
          <a:p>
            <a:r>
              <a:rPr lang="en-US" sz="1800" dirty="0"/>
              <a:t>Availability sets help protect against within datacenter downtime events by automatically deploying virtual machines across fault domains and update domains. Virtual machines must be added to an availability set when the VM is created.</a:t>
            </a:r>
            <a:endParaRPr lang="en-US" sz="1600" dirty="0"/>
          </a:p>
        </p:txBody>
      </p:sp>
      <p:pic>
        <p:nvPicPr>
          <p:cNvPr id="1026" name="Picture 2" descr="https://docs.microsoft.com/en-us/azure/azure-sql/virtual-machines/windows/media/availability-group-overview/00-endstatesamplenoelb.png">
            <a:extLst>
              <a:ext uri="{FF2B5EF4-FFF2-40B4-BE49-F238E27FC236}">
                <a16:creationId xmlns:a16="http://schemas.microsoft.com/office/drawing/2014/main" id="{424AB697-684B-40C8-9661-0EFF8D8B8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8" y="1417191"/>
            <a:ext cx="8319972" cy="5228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588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4" name="Text Placeholder 1">
            <a:extLst>
              <a:ext uri="{FF2B5EF4-FFF2-40B4-BE49-F238E27FC236}">
                <a16:creationId xmlns:a16="http://schemas.microsoft.com/office/drawing/2014/main" id="{F324EA67-4F0F-4844-998E-71071F685CE5}"/>
              </a:ext>
            </a:extLst>
          </p:cNvPr>
          <p:cNvSpPr txBox="1">
            <a:spLocks/>
          </p:cNvSpPr>
          <p:nvPr/>
        </p:nvSpPr>
        <p:spPr>
          <a:xfrm>
            <a:off x="1331087" y="1026075"/>
            <a:ext cx="10359343" cy="2203262"/>
          </a:xfrm>
          <a:prstGeom prst="rect">
            <a:avLst/>
          </a:prstGeom>
        </p:spPr>
        <p:txBody>
          <a:bodyPr anchor="ctr"/>
          <a:lstStyle>
            <a:lvl1pPr marL="0" indent="0" algn="ctr" defTabSz="1219170" rtl="0" eaLnBrk="1" latinLnBrk="0" hangingPunct="1">
              <a:spcBef>
                <a:spcPct val="20000"/>
              </a:spcBef>
              <a:buClr>
                <a:schemeClr val="accent3"/>
              </a:buClr>
              <a:buFont typeface="Arial"/>
              <a:buNone/>
              <a:defRPr sz="1867" b="0" i="0" kern="1200" baseline="0">
                <a:solidFill>
                  <a:schemeClr val="tx1">
                    <a:lumMod val="75000"/>
                    <a:lumOff val="25000"/>
                  </a:schemeClr>
                </a:solidFill>
                <a:latin typeface="+mn-lt"/>
                <a:ea typeface="+mn-ea"/>
                <a:cs typeface="Arial"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0" algn="l"/>
            <a:r>
              <a:rPr lang="en-NZ" sz="4800" dirty="0"/>
              <a:t>Platform as a service (PaaS)</a:t>
            </a:r>
          </a:p>
          <a:p>
            <a:pPr algn="l"/>
            <a:endParaRPr lang="en-US" sz="3600" dirty="0">
              <a:solidFill>
                <a:schemeClr val="tx1">
                  <a:lumMod val="85000"/>
                  <a:lumOff val="15000"/>
                </a:schemeClr>
              </a:solidFill>
            </a:endParaRPr>
          </a:p>
        </p:txBody>
      </p:sp>
      <p:sp>
        <p:nvSpPr>
          <p:cNvPr id="12" name="Rectangle 11">
            <a:extLst>
              <a:ext uri="{FF2B5EF4-FFF2-40B4-BE49-F238E27FC236}">
                <a16:creationId xmlns:a16="http://schemas.microsoft.com/office/drawing/2014/main" id="{E0E141A8-51C5-4334-8935-867CD61BD8F9}"/>
              </a:ext>
            </a:extLst>
          </p:cNvPr>
          <p:cNvSpPr/>
          <p:nvPr/>
        </p:nvSpPr>
        <p:spPr>
          <a:xfrm>
            <a:off x="1917077" y="2330469"/>
            <a:ext cx="6096000" cy="2862322"/>
          </a:xfrm>
          <a:prstGeom prst="rect">
            <a:avLst/>
          </a:prstGeom>
        </p:spPr>
        <p:txBody>
          <a:bodyPr>
            <a:spAutoFit/>
          </a:bodyPr>
          <a:lstStyle/>
          <a:p>
            <a:pPr marL="285750" indent="-285750">
              <a:buFont typeface="Arial" panose="020B0604020202020204" pitchFamily="34" charset="0"/>
              <a:buChar char="•"/>
            </a:pPr>
            <a:r>
              <a:rPr lang="en-NZ" sz="2000" dirty="0"/>
              <a:t>What is Azure SQL?</a:t>
            </a:r>
          </a:p>
          <a:p>
            <a:pPr marL="285750" indent="-285750">
              <a:buFont typeface="Arial" panose="020B0604020202020204" pitchFamily="34" charset="0"/>
              <a:buChar char="•"/>
            </a:pPr>
            <a:r>
              <a:rPr lang="en-NZ" sz="2000" dirty="0" err="1"/>
              <a:t>vCore</a:t>
            </a:r>
            <a:r>
              <a:rPr lang="en-NZ" sz="2000" dirty="0"/>
              <a:t> and DTU purchasing models</a:t>
            </a:r>
          </a:p>
          <a:p>
            <a:pPr marL="285750" indent="-285750">
              <a:buFont typeface="Arial" panose="020B0604020202020204" pitchFamily="34" charset="0"/>
              <a:buChar char="•"/>
            </a:pPr>
            <a:r>
              <a:rPr lang="en-NZ" sz="2000" dirty="0"/>
              <a:t>DTU purchasing model</a:t>
            </a:r>
          </a:p>
          <a:p>
            <a:pPr marL="285750" indent="-285750">
              <a:buFont typeface="Arial" panose="020B0604020202020204" pitchFamily="34" charset="0"/>
              <a:buChar char="•"/>
            </a:pPr>
            <a:r>
              <a:rPr lang="en-NZ" sz="2000" dirty="0"/>
              <a:t>Resource limits for the logical server used by Azure SQL Database</a:t>
            </a:r>
          </a:p>
          <a:p>
            <a:pPr marL="285750" indent="-285750">
              <a:buFont typeface="Arial" panose="020B0604020202020204" pitchFamily="34" charset="0"/>
              <a:buChar char="•"/>
            </a:pPr>
            <a:r>
              <a:rPr lang="en-NZ" sz="2000" dirty="0" err="1"/>
              <a:t>vCore</a:t>
            </a:r>
            <a:r>
              <a:rPr lang="en-NZ" sz="2000" dirty="0"/>
              <a:t> model and service tiers options</a:t>
            </a:r>
          </a:p>
          <a:p>
            <a:pPr marL="285750" indent="-285750">
              <a:buFont typeface="Arial" panose="020B0604020202020204" pitchFamily="34" charset="0"/>
              <a:buChar char="•"/>
            </a:pPr>
            <a:r>
              <a:rPr lang="en-NZ" sz="2000" dirty="0"/>
              <a:t>Service tier characteristics SQL Azure</a:t>
            </a:r>
          </a:p>
          <a:p>
            <a:pPr marL="285750" indent="-285750">
              <a:buFont typeface="Arial" panose="020B0604020202020204" pitchFamily="34" charset="0"/>
              <a:buChar char="•"/>
            </a:pPr>
            <a:r>
              <a:rPr lang="en-NZ" sz="2000" dirty="0"/>
              <a:t>Service tier characteristics SQL MI</a:t>
            </a:r>
          </a:p>
          <a:p>
            <a:pPr marL="285750" indent="-285750">
              <a:buFont typeface="Arial" panose="020B0604020202020204" pitchFamily="34" charset="0"/>
              <a:buChar char="•"/>
            </a:pPr>
            <a:r>
              <a:rPr lang="en-NZ" sz="2000" dirty="0"/>
              <a:t>Compute and storage SQL MI</a:t>
            </a:r>
          </a:p>
        </p:txBody>
      </p:sp>
    </p:spTree>
    <p:extLst>
      <p:ext uri="{BB962C8B-B14F-4D97-AF65-F5344CB8AC3E}">
        <p14:creationId xmlns:p14="http://schemas.microsoft.com/office/powerpoint/2010/main" val="1786726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3733" dirty="0"/>
              <a:t>What is Azure SQL?</a:t>
            </a:r>
          </a:p>
        </p:txBody>
      </p:sp>
      <p:pic>
        <p:nvPicPr>
          <p:cNvPr id="4" name="Picture 3">
            <a:extLst>
              <a:ext uri="{FF2B5EF4-FFF2-40B4-BE49-F238E27FC236}">
                <a16:creationId xmlns:a16="http://schemas.microsoft.com/office/drawing/2014/main" id="{55BA83AB-C3A8-474B-9E21-ED3E4634C667}"/>
              </a:ext>
            </a:extLst>
          </p:cNvPr>
          <p:cNvPicPr>
            <a:picLocks noChangeAspect="1"/>
          </p:cNvPicPr>
          <p:nvPr/>
        </p:nvPicPr>
        <p:blipFill>
          <a:blip r:embed="rId3"/>
          <a:stretch>
            <a:fillRect/>
          </a:stretch>
        </p:blipFill>
        <p:spPr>
          <a:xfrm>
            <a:off x="891561" y="1402621"/>
            <a:ext cx="10185412" cy="4548587"/>
          </a:xfrm>
          <a:prstGeom prst="rect">
            <a:avLst/>
          </a:prstGeom>
        </p:spPr>
      </p:pic>
    </p:spTree>
    <p:extLst>
      <p:ext uri="{BB962C8B-B14F-4D97-AF65-F5344CB8AC3E}">
        <p14:creationId xmlns:p14="http://schemas.microsoft.com/office/powerpoint/2010/main" val="1811802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3600" dirty="0"/>
              <a:t>Resource limits for the logical server used by Azure SQL Database</a:t>
            </a:r>
          </a:p>
        </p:txBody>
      </p:sp>
      <p:graphicFrame>
        <p:nvGraphicFramePr>
          <p:cNvPr id="4" name="Table 3">
            <a:extLst>
              <a:ext uri="{FF2B5EF4-FFF2-40B4-BE49-F238E27FC236}">
                <a16:creationId xmlns:a16="http://schemas.microsoft.com/office/drawing/2014/main" id="{B8DE8BA2-C0B1-447C-9274-E0CBCCA76B3A}"/>
              </a:ext>
            </a:extLst>
          </p:cNvPr>
          <p:cNvGraphicFramePr>
            <a:graphicFrameLocks noGrp="1"/>
          </p:cNvGraphicFramePr>
          <p:nvPr>
            <p:extLst>
              <p:ext uri="{D42A27DB-BD31-4B8C-83A1-F6EECF244321}">
                <p14:modId xmlns:p14="http://schemas.microsoft.com/office/powerpoint/2010/main" val="3120783657"/>
              </p:ext>
            </p:extLst>
          </p:nvPr>
        </p:nvGraphicFramePr>
        <p:xfrm>
          <a:off x="601220" y="1959836"/>
          <a:ext cx="11057380" cy="3300522"/>
        </p:xfrm>
        <a:graphic>
          <a:graphicData uri="http://schemas.openxmlformats.org/drawingml/2006/table">
            <a:tbl>
              <a:tblPr>
                <a:tableStyleId>{5DA37D80-6434-44D0-A028-1B22A696006F}</a:tableStyleId>
              </a:tblPr>
              <a:tblGrid>
                <a:gridCol w="4139853">
                  <a:extLst>
                    <a:ext uri="{9D8B030D-6E8A-4147-A177-3AD203B41FA5}">
                      <a16:colId xmlns:a16="http://schemas.microsoft.com/office/drawing/2014/main" val="85773742"/>
                    </a:ext>
                  </a:extLst>
                </a:gridCol>
                <a:gridCol w="6917527">
                  <a:extLst>
                    <a:ext uri="{9D8B030D-6E8A-4147-A177-3AD203B41FA5}">
                      <a16:colId xmlns:a16="http://schemas.microsoft.com/office/drawing/2014/main" val="3145500512"/>
                    </a:ext>
                  </a:extLst>
                </a:gridCol>
              </a:tblGrid>
              <a:tr h="117959">
                <a:tc>
                  <a:txBody>
                    <a:bodyPr/>
                    <a:lstStyle/>
                    <a:p>
                      <a:pPr algn="l" fontAlgn="t"/>
                      <a:r>
                        <a:rPr lang="en-NZ" sz="2400" dirty="0">
                          <a:effectLst/>
                        </a:rPr>
                        <a:t>Resource</a:t>
                      </a:r>
                      <a:endParaRPr lang="en-NZ" sz="2400" b="1" dirty="0">
                        <a:effectLst/>
                        <a:latin typeface="Calibri" panose="020F0502020204030204" pitchFamily="34" charset="0"/>
                        <a:cs typeface="Calibri" panose="020F0502020204030204" pitchFamily="34" charset="0"/>
                      </a:endParaRPr>
                    </a:p>
                  </a:txBody>
                  <a:tcPr marL="27367" marR="27367" marT="13683" marB="13683"/>
                </a:tc>
                <a:tc>
                  <a:txBody>
                    <a:bodyPr/>
                    <a:lstStyle/>
                    <a:p>
                      <a:pPr algn="l" fontAlgn="t"/>
                      <a:r>
                        <a:rPr lang="en-NZ" sz="2400" dirty="0">
                          <a:effectLst/>
                        </a:rPr>
                        <a:t>Limit</a:t>
                      </a:r>
                      <a:endParaRPr lang="en-NZ" sz="2400" b="1" dirty="0">
                        <a:effectLst/>
                        <a:latin typeface="Calibri" panose="020F0502020204030204" pitchFamily="34" charset="0"/>
                        <a:cs typeface="Calibri" panose="020F0502020204030204" pitchFamily="34" charset="0"/>
                      </a:endParaRPr>
                    </a:p>
                  </a:txBody>
                  <a:tcPr marL="27367" marR="27367" marT="13683" marB="13683"/>
                </a:tc>
                <a:extLst>
                  <a:ext uri="{0D108BD9-81ED-4DB2-BD59-A6C34878D82A}">
                    <a16:rowId xmlns:a16="http://schemas.microsoft.com/office/drawing/2014/main" val="2036250028"/>
                  </a:ext>
                </a:extLst>
              </a:tr>
              <a:tr h="159761">
                <a:tc>
                  <a:txBody>
                    <a:bodyPr/>
                    <a:lstStyle/>
                    <a:p>
                      <a:pPr algn="l" fontAlgn="t"/>
                      <a:r>
                        <a:rPr lang="en-NZ" sz="2000" dirty="0">
                          <a:effectLst/>
                        </a:rPr>
                        <a:t>Databases per logical server</a:t>
                      </a:r>
                      <a:endParaRPr lang="en-NZ" sz="2000" dirty="0">
                        <a:effectLst/>
                        <a:latin typeface="Calibri" panose="020F0502020204030204" pitchFamily="34" charset="0"/>
                        <a:cs typeface="Calibri" panose="020F0502020204030204" pitchFamily="34" charset="0"/>
                      </a:endParaRPr>
                    </a:p>
                  </a:txBody>
                  <a:tcPr marL="27367" marR="27367" marT="13683" marB="13683"/>
                </a:tc>
                <a:tc>
                  <a:txBody>
                    <a:bodyPr/>
                    <a:lstStyle/>
                    <a:p>
                      <a:pPr algn="l" fontAlgn="t"/>
                      <a:r>
                        <a:rPr lang="en-NZ" sz="2000" dirty="0">
                          <a:effectLst/>
                        </a:rPr>
                        <a:t>5000</a:t>
                      </a:r>
                      <a:endParaRPr lang="en-NZ" sz="2000" dirty="0">
                        <a:effectLst/>
                        <a:latin typeface="Calibri" panose="020F0502020204030204" pitchFamily="34" charset="0"/>
                        <a:cs typeface="Calibri" panose="020F0502020204030204" pitchFamily="34" charset="0"/>
                      </a:endParaRPr>
                    </a:p>
                  </a:txBody>
                  <a:tcPr marL="27367" marR="27367" marT="13683" marB="13683"/>
                </a:tc>
                <a:extLst>
                  <a:ext uri="{0D108BD9-81ED-4DB2-BD59-A6C34878D82A}">
                    <a16:rowId xmlns:a16="http://schemas.microsoft.com/office/drawing/2014/main" val="617121173"/>
                  </a:ext>
                </a:extLst>
              </a:tr>
              <a:tr h="356389">
                <a:tc>
                  <a:txBody>
                    <a:bodyPr/>
                    <a:lstStyle/>
                    <a:p>
                      <a:pPr algn="l" fontAlgn="t"/>
                      <a:r>
                        <a:rPr lang="en-US" sz="2000" dirty="0">
                          <a:effectLst/>
                        </a:rPr>
                        <a:t>Default number of logical servers per subscription in a region</a:t>
                      </a:r>
                      <a:endParaRPr lang="en-US" sz="2000" dirty="0">
                        <a:effectLst/>
                        <a:latin typeface="Calibri" panose="020F0502020204030204" pitchFamily="34" charset="0"/>
                        <a:cs typeface="Calibri" panose="020F0502020204030204" pitchFamily="34" charset="0"/>
                      </a:endParaRPr>
                    </a:p>
                  </a:txBody>
                  <a:tcPr marL="27367" marR="27367" marT="13683" marB="13683"/>
                </a:tc>
                <a:tc>
                  <a:txBody>
                    <a:bodyPr/>
                    <a:lstStyle/>
                    <a:p>
                      <a:pPr algn="l" fontAlgn="t"/>
                      <a:r>
                        <a:rPr lang="en-NZ" sz="2000" dirty="0">
                          <a:effectLst/>
                        </a:rPr>
                        <a:t>20</a:t>
                      </a:r>
                      <a:endParaRPr lang="en-NZ" sz="2000" dirty="0">
                        <a:effectLst/>
                        <a:latin typeface="Calibri" panose="020F0502020204030204" pitchFamily="34" charset="0"/>
                        <a:cs typeface="Calibri" panose="020F0502020204030204" pitchFamily="34" charset="0"/>
                      </a:endParaRPr>
                    </a:p>
                  </a:txBody>
                  <a:tcPr marL="27367" marR="27367" marT="13683" marB="13683"/>
                </a:tc>
                <a:extLst>
                  <a:ext uri="{0D108BD9-81ED-4DB2-BD59-A6C34878D82A}">
                    <a16:rowId xmlns:a16="http://schemas.microsoft.com/office/drawing/2014/main" val="167877356"/>
                  </a:ext>
                </a:extLst>
              </a:tr>
              <a:tr h="356389">
                <a:tc>
                  <a:txBody>
                    <a:bodyPr/>
                    <a:lstStyle/>
                    <a:p>
                      <a:pPr algn="l" fontAlgn="t"/>
                      <a:r>
                        <a:rPr lang="en-US" sz="2000" dirty="0">
                          <a:effectLst/>
                        </a:rPr>
                        <a:t>Max number of logical servers per subscription in a region</a:t>
                      </a:r>
                      <a:endParaRPr lang="en-US" sz="2000" dirty="0">
                        <a:effectLst/>
                        <a:latin typeface="Calibri" panose="020F0502020204030204" pitchFamily="34" charset="0"/>
                        <a:cs typeface="Calibri" panose="020F0502020204030204" pitchFamily="34" charset="0"/>
                      </a:endParaRPr>
                    </a:p>
                  </a:txBody>
                  <a:tcPr marL="27367" marR="27367" marT="13683" marB="13683"/>
                </a:tc>
                <a:tc>
                  <a:txBody>
                    <a:bodyPr/>
                    <a:lstStyle/>
                    <a:p>
                      <a:pPr algn="l" fontAlgn="t"/>
                      <a:r>
                        <a:rPr lang="en-NZ" sz="2000" dirty="0">
                          <a:effectLst/>
                        </a:rPr>
                        <a:t>200</a:t>
                      </a:r>
                      <a:endParaRPr lang="en-NZ" sz="2000" dirty="0">
                        <a:effectLst/>
                        <a:latin typeface="Calibri" panose="020F0502020204030204" pitchFamily="34" charset="0"/>
                        <a:cs typeface="Calibri" panose="020F0502020204030204" pitchFamily="34" charset="0"/>
                      </a:endParaRPr>
                    </a:p>
                  </a:txBody>
                  <a:tcPr marL="27367" marR="27367" marT="13683" marB="13683"/>
                </a:tc>
                <a:extLst>
                  <a:ext uri="{0D108BD9-81ED-4DB2-BD59-A6C34878D82A}">
                    <a16:rowId xmlns:a16="http://schemas.microsoft.com/office/drawing/2014/main" val="1936645958"/>
                  </a:ext>
                </a:extLst>
              </a:tr>
              <a:tr h="208917">
                <a:tc>
                  <a:txBody>
                    <a:bodyPr/>
                    <a:lstStyle/>
                    <a:p>
                      <a:pPr algn="l" fontAlgn="t"/>
                      <a:r>
                        <a:rPr lang="it-IT" sz="2000">
                          <a:effectLst/>
                        </a:rPr>
                        <a:t>DTU / eDTU quota per logical server</a:t>
                      </a:r>
                      <a:endParaRPr lang="it-IT" sz="2000">
                        <a:effectLst/>
                        <a:latin typeface="Calibri" panose="020F0502020204030204" pitchFamily="34" charset="0"/>
                        <a:cs typeface="Calibri" panose="020F0502020204030204" pitchFamily="34" charset="0"/>
                      </a:endParaRPr>
                    </a:p>
                  </a:txBody>
                  <a:tcPr marL="27367" marR="27367" marT="13683" marB="13683"/>
                </a:tc>
                <a:tc>
                  <a:txBody>
                    <a:bodyPr/>
                    <a:lstStyle/>
                    <a:p>
                      <a:pPr algn="l" fontAlgn="t"/>
                      <a:r>
                        <a:rPr lang="en-NZ" sz="2000">
                          <a:effectLst/>
                        </a:rPr>
                        <a:t>54,000</a:t>
                      </a:r>
                      <a:endParaRPr lang="en-NZ" sz="2000">
                        <a:effectLst/>
                        <a:latin typeface="Calibri" panose="020F0502020204030204" pitchFamily="34" charset="0"/>
                        <a:cs typeface="Calibri" panose="020F0502020204030204" pitchFamily="34" charset="0"/>
                      </a:endParaRPr>
                    </a:p>
                  </a:txBody>
                  <a:tcPr marL="27367" marR="27367" marT="13683" marB="13683"/>
                </a:tc>
                <a:extLst>
                  <a:ext uri="{0D108BD9-81ED-4DB2-BD59-A6C34878D82A}">
                    <a16:rowId xmlns:a16="http://schemas.microsoft.com/office/drawing/2014/main" val="2568237732"/>
                  </a:ext>
                </a:extLst>
              </a:tr>
              <a:tr h="208917">
                <a:tc>
                  <a:txBody>
                    <a:bodyPr/>
                    <a:lstStyle/>
                    <a:p>
                      <a:pPr algn="l" fontAlgn="t"/>
                      <a:r>
                        <a:rPr lang="it-IT" sz="2000">
                          <a:effectLst/>
                        </a:rPr>
                        <a:t>vCore quota per logical server</a:t>
                      </a:r>
                      <a:endParaRPr lang="it-IT" sz="2000">
                        <a:effectLst/>
                        <a:latin typeface="Calibri" panose="020F0502020204030204" pitchFamily="34" charset="0"/>
                        <a:cs typeface="Calibri" panose="020F0502020204030204" pitchFamily="34" charset="0"/>
                      </a:endParaRPr>
                    </a:p>
                  </a:txBody>
                  <a:tcPr marL="27367" marR="27367" marT="13683" marB="13683"/>
                </a:tc>
                <a:tc>
                  <a:txBody>
                    <a:bodyPr/>
                    <a:lstStyle/>
                    <a:p>
                      <a:pPr algn="l" fontAlgn="t"/>
                      <a:r>
                        <a:rPr lang="en-NZ" sz="2000">
                          <a:effectLst/>
                        </a:rPr>
                        <a:t>540</a:t>
                      </a:r>
                      <a:endParaRPr lang="en-NZ" sz="2000">
                        <a:effectLst/>
                        <a:latin typeface="Calibri" panose="020F0502020204030204" pitchFamily="34" charset="0"/>
                        <a:cs typeface="Calibri" panose="020F0502020204030204" pitchFamily="34" charset="0"/>
                      </a:endParaRPr>
                    </a:p>
                  </a:txBody>
                  <a:tcPr marL="27367" marR="27367" marT="13683" marB="13683"/>
                </a:tc>
                <a:extLst>
                  <a:ext uri="{0D108BD9-81ED-4DB2-BD59-A6C34878D82A}">
                    <a16:rowId xmlns:a16="http://schemas.microsoft.com/office/drawing/2014/main" val="3060326424"/>
                  </a:ext>
                </a:extLst>
              </a:tr>
              <a:tr h="602174">
                <a:tc>
                  <a:txBody>
                    <a:bodyPr/>
                    <a:lstStyle/>
                    <a:p>
                      <a:pPr algn="l" fontAlgn="t"/>
                      <a:r>
                        <a:rPr lang="en-NZ" sz="2000" dirty="0">
                          <a:effectLst/>
                        </a:rPr>
                        <a:t>Max pools per logical server</a:t>
                      </a:r>
                      <a:endParaRPr lang="en-NZ" sz="2000" dirty="0">
                        <a:effectLst/>
                        <a:latin typeface="Calibri" panose="020F0502020204030204" pitchFamily="34" charset="0"/>
                        <a:cs typeface="Calibri" panose="020F0502020204030204" pitchFamily="34" charset="0"/>
                      </a:endParaRPr>
                    </a:p>
                  </a:txBody>
                  <a:tcPr marL="27367" marR="27367" marT="13683" marB="13683"/>
                </a:tc>
                <a:tc>
                  <a:txBody>
                    <a:bodyPr/>
                    <a:lstStyle/>
                    <a:p>
                      <a:pPr algn="l" fontAlgn="t"/>
                      <a:r>
                        <a:rPr lang="en-US" sz="2000" dirty="0">
                          <a:effectLst/>
                        </a:rPr>
                        <a:t>Limited by number of DTUs or </a:t>
                      </a:r>
                      <a:r>
                        <a:rPr lang="en-US" sz="2000" dirty="0" err="1">
                          <a:effectLst/>
                        </a:rPr>
                        <a:t>vCores</a:t>
                      </a:r>
                      <a:r>
                        <a:rPr lang="en-US" sz="2000" dirty="0">
                          <a:effectLst/>
                        </a:rPr>
                        <a:t>. For example, if each pool is 1000 DTUs, then a server can support 54 pools.</a:t>
                      </a:r>
                      <a:endParaRPr lang="en-US" sz="2000" dirty="0">
                        <a:effectLst/>
                        <a:latin typeface="Calibri" panose="020F0502020204030204" pitchFamily="34" charset="0"/>
                        <a:cs typeface="Calibri" panose="020F0502020204030204" pitchFamily="34" charset="0"/>
                      </a:endParaRPr>
                    </a:p>
                  </a:txBody>
                  <a:tcPr marL="27367" marR="27367" marT="13683" marB="13683"/>
                </a:tc>
                <a:extLst>
                  <a:ext uri="{0D108BD9-81ED-4DB2-BD59-A6C34878D82A}">
                    <a16:rowId xmlns:a16="http://schemas.microsoft.com/office/drawing/2014/main" val="3257366748"/>
                  </a:ext>
                </a:extLst>
              </a:tr>
            </a:tbl>
          </a:graphicData>
        </a:graphic>
      </p:graphicFrame>
      <p:sp>
        <p:nvSpPr>
          <p:cNvPr id="5" name="Rectangle 4">
            <a:extLst>
              <a:ext uri="{FF2B5EF4-FFF2-40B4-BE49-F238E27FC236}">
                <a16:creationId xmlns:a16="http://schemas.microsoft.com/office/drawing/2014/main" id="{4BA77AF4-5564-4A0F-9D3F-B3E9DAFA76CF}"/>
              </a:ext>
            </a:extLst>
          </p:cNvPr>
          <p:cNvSpPr/>
          <p:nvPr/>
        </p:nvSpPr>
        <p:spPr>
          <a:xfrm>
            <a:off x="509953" y="5565158"/>
            <a:ext cx="10498015" cy="923330"/>
          </a:xfrm>
          <a:prstGeom prst="rect">
            <a:avLst/>
          </a:prstGeom>
        </p:spPr>
        <p:txBody>
          <a:bodyPr wrap="square">
            <a:spAutoFit/>
          </a:bodyPr>
          <a:lstStyle/>
          <a:p>
            <a:r>
              <a:rPr lang="en-NZ" b="1" dirty="0"/>
              <a:t>Note</a:t>
            </a:r>
          </a:p>
          <a:p>
            <a:r>
              <a:rPr lang="en-NZ" i="1" dirty="0"/>
              <a:t>To obtain more DTU/</a:t>
            </a:r>
            <a:r>
              <a:rPr lang="en-NZ" i="1" dirty="0" err="1"/>
              <a:t>eDTU</a:t>
            </a:r>
            <a:r>
              <a:rPr lang="en-NZ" i="1" dirty="0"/>
              <a:t> quota, </a:t>
            </a:r>
            <a:r>
              <a:rPr lang="en-NZ" i="1" dirty="0" err="1"/>
              <a:t>vCore</a:t>
            </a:r>
            <a:r>
              <a:rPr lang="en-NZ" i="1" dirty="0"/>
              <a:t> quota, or more logical servers than the default amount, submit a new support request in the Azure portal. </a:t>
            </a:r>
          </a:p>
        </p:txBody>
      </p:sp>
    </p:spTree>
    <p:extLst>
      <p:ext uri="{BB962C8B-B14F-4D97-AF65-F5344CB8AC3E}">
        <p14:creationId xmlns:p14="http://schemas.microsoft.com/office/powerpoint/2010/main" val="3649830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425A395C-494A-45F8-9DCE-8D25ED4E65FC}"/>
              </a:ext>
            </a:extLst>
          </p:cNvPr>
          <p:cNvSpPr/>
          <p:nvPr/>
        </p:nvSpPr>
        <p:spPr>
          <a:xfrm>
            <a:off x="2122025" y="1032231"/>
            <a:ext cx="9932600" cy="5714359"/>
          </a:xfrm>
          <a:prstGeom prst="rect">
            <a:avLst/>
          </a:prstGeom>
        </p:spPr>
        <p:txBody>
          <a:bodyPr wrap="square" lIns="36000" tIns="36000" rIns="36000" bIns="36000" numCol="1">
            <a:noAutofit/>
          </a:bodyPr>
          <a:lstStyle/>
          <a:p>
            <a:pPr fontAlgn="base"/>
            <a:endParaRPr lang="en-US" sz="3200" b="1" i="0" u="sng" dirty="0">
              <a:effectLst/>
            </a:endParaRPr>
          </a:p>
        </p:txBody>
      </p:sp>
      <p:pic>
        <p:nvPicPr>
          <p:cNvPr id="3" name="Picture 2">
            <a:extLst>
              <a:ext uri="{FF2B5EF4-FFF2-40B4-BE49-F238E27FC236}">
                <a16:creationId xmlns:a16="http://schemas.microsoft.com/office/drawing/2014/main" id="{157E1C2C-1DE2-478A-9273-F92C9FA51D92}"/>
              </a:ext>
            </a:extLst>
          </p:cNvPr>
          <p:cNvPicPr>
            <a:picLocks noChangeAspect="1"/>
          </p:cNvPicPr>
          <p:nvPr/>
        </p:nvPicPr>
        <p:blipFill>
          <a:blip r:embed="rId3"/>
          <a:stretch>
            <a:fillRect/>
          </a:stretch>
        </p:blipFill>
        <p:spPr>
          <a:xfrm>
            <a:off x="3054944" y="441000"/>
            <a:ext cx="6082112" cy="5976000"/>
          </a:xfrm>
          <a:prstGeom prst="rect">
            <a:avLst/>
          </a:prstGeom>
        </p:spPr>
      </p:pic>
    </p:spTree>
    <p:extLst>
      <p:ext uri="{BB962C8B-B14F-4D97-AF65-F5344CB8AC3E}">
        <p14:creationId xmlns:p14="http://schemas.microsoft.com/office/powerpoint/2010/main" val="1095055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dirty="0" err="1"/>
              <a:t>vCore</a:t>
            </a:r>
            <a:r>
              <a:rPr lang="en-US" dirty="0"/>
              <a:t> and DTU purchasing models</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466724" y="1290475"/>
            <a:ext cx="11308283" cy="2907536"/>
          </a:xfrm>
        </p:spPr>
        <p:txBody>
          <a:bodyPr/>
          <a:lstStyle/>
          <a:p>
            <a:r>
              <a:rPr lang="en-US" sz="2667" dirty="0"/>
              <a:t>Different purchasing models are available for different Azure SQL Database deployment models:</a:t>
            </a:r>
          </a:p>
          <a:p>
            <a:endParaRPr lang="en-US" sz="2667" dirty="0"/>
          </a:p>
          <a:p>
            <a:pPr marL="457189" indent="-457189">
              <a:buFont typeface="Arial" panose="020B0604020202020204" pitchFamily="34" charset="0"/>
              <a:buChar char="•"/>
            </a:pPr>
            <a:r>
              <a:rPr lang="en-US" sz="2667" dirty="0"/>
              <a:t>The single database and elastic pool deployment options in Azure SQL Database offer both the DTU-based purchasing model and the </a:t>
            </a:r>
            <a:r>
              <a:rPr lang="en-US" sz="2667" dirty="0" err="1"/>
              <a:t>vCore</a:t>
            </a:r>
            <a:r>
              <a:rPr lang="en-US" sz="2667" dirty="0"/>
              <a:t>-based purchasing model.</a:t>
            </a:r>
          </a:p>
          <a:p>
            <a:pPr marL="457189" indent="-457189">
              <a:buFont typeface="Arial" panose="020B0604020202020204" pitchFamily="34" charset="0"/>
              <a:buChar char="•"/>
            </a:pPr>
            <a:r>
              <a:rPr lang="en-US" sz="2667" dirty="0"/>
              <a:t>The managed instance deployment option in Azure SQL Database offers only the </a:t>
            </a:r>
            <a:r>
              <a:rPr lang="en-US" sz="2667" dirty="0" err="1"/>
              <a:t>vCore</a:t>
            </a:r>
            <a:r>
              <a:rPr lang="en-US" sz="2667" dirty="0"/>
              <a:t>-based purchasing model.</a:t>
            </a:r>
          </a:p>
          <a:p>
            <a:pPr marL="457189" indent="-457189">
              <a:buFont typeface="Arial" panose="020B0604020202020204" pitchFamily="34" charset="0"/>
              <a:buChar char="•"/>
            </a:pPr>
            <a:r>
              <a:rPr lang="en-US" sz="2667" dirty="0"/>
              <a:t>The Hyperscale service tier is available for single databases that are using the </a:t>
            </a:r>
            <a:r>
              <a:rPr lang="en-US" sz="2667" dirty="0" err="1"/>
              <a:t>vCore</a:t>
            </a:r>
            <a:r>
              <a:rPr lang="en-US" sz="2667" dirty="0"/>
              <a:t>-based purchasing model.</a:t>
            </a:r>
          </a:p>
        </p:txBody>
      </p:sp>
    </p:spTree>
    <p:extLst>
      <p:ext uri="{BB962C8B-B14F-4D97-AF65-F5344CB8AC3E}">
        <p14:creationId xmlns:p14="http://schemas.microsoft.com/office/powerpoint/2010/main" val="2825521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4400" dirty="0"/>
              <a:t>DTU purchasing model</a:t>
            </a:r>
          </a:p>
        </p:txBody>
      </p:sp>
      <p:sp>
        <p:nvSpPr>
          <p:cNvPr id="5" name="Rectangle 4">
            <a:extLst>
              <a:ext uri="{FF2B5EF4-FFF2-40B4-BE49-F238E27FC236}">
                <a16:creationId xmlns:a16="http://schemas.microsoft.com/office/drawing/2014/main" id="{4BA77AF4-5564-4A0F-9D3F-B3E9DAFA76CF}"/>
              </a:ext>
            </a:extLst>
          </p:cNvPr>
          <p:cNvSpPr/>
          <p:nvPr/>
        </p:nvSpPr>
        <p:spPr>
          <a:xfrm>
            <a:off x="550985" y="5568047"/>
            <a:ext cx="10498015" cy="923330"/>
          </a:xfrm>
          <a:prstGeom prst="rect">
            <a:avLst/>
          </a:prstGeom>
        </p:spPr>
        <p:txBody>
          <a:bodyPr wrap="square">
            <a:spAutoFit/>
          </a:bodyPr>
          <a:lstStyle/>
          <a:p>
            <a:r>
              <a:rPr lang="en-NZ" b="1" dirty="0"/>
              <a:t>Note</a:t>
            </a:r>
          </a:p>
          <a:p>
            <a:r>
              <a:rPr lang="en-NZ" dirty="0"/>
              <a:t>Limits/differences - Max concurrent sessions, Max concurrent workers (requests), Max in-memory OLTP storage (GB)</a:t>
            </a:r>
          </a:p>
        </p:txBody>
      </p:sp>
      <p:sp>
        <p:nvSpPr>
          <p:cNvPr id="3" name="Rectangle 2">
            <a:extLst>
              <a:ext uri="{FF2B5EF4-FFF2-40B4-BE49-F238E27FC236}">
                <a16:creationId xmlns:a16="http://schemas.microsoft.com/office/drawing/2014/main" id="{C508F2A8-298D-459B-B815-2BDFC3DF9BF7}"/>
              </a:ext>
            </a:extLst>
          </p:cNvPr>
          <p:cNvSpPr/>
          <p:nvPr/>
        </p:nvSpPr>
        <p:spPr>
          <a:xfrm>
            <a:off x="550985" y="1582341"/>
            <a:ext cx="10990384" cy="3985706"/>
          </a:xfrm>
          <a:prstGeom prst="rect">
            <a:avLst/>
          </a:prstGeom>
        </p:spPr>
        <p:txBody>
          <a:bodyPr wrap="square">
            <a:spAutoFit/>
          </a:bodyPr>
          <a:lstStyle/>
          <a:p>
            <a:pPr marL="285750" indent="-285750">
              <a:buFont typeface="Arial" panose="020B0604020202020204" pitchFamily="34" charset="0"/>
              <a:buChar char="•"/>
            </a:pPr>
            <a:r>
              <a:rPr lang="en-NZ" sz="2300" dirty="0"/>
              <a:t>Basic service tier - The Basic service has max 5DTU. Max storage is 2GB. </a:t>
            </a:r>
            <a:r>
              <a:rPr lang="en-US" sz="2300" dirty="0"/>
              <a:t>IO latency (approximate) is 5 </a:t>
            </a:r>
            <a:r>
              <a:rPr lang="en-US" sz="2300" dirty="0" err="1"/>
              <a:t>ms</a:t>
            </a:r>
            <a:r>
              <a:rPr lang="en-US" sz="2300" dirty="0"/>
              <a:t>(read) and 10 </a:t>
            </a:r>
            <a:r>
              <a:rPr lang="en-US" sz="2300" dirty="0" err="1"/>
              <a:t>ms</a:t>
            </a:r>
            <a:r>
              <a:rPr lang="en-US" sz="2300" dirty="0"/>
              <a:t>(write). Max concurrent workers (requests) is 30 and Max concurrent sessions 300. </a:t>
            </a:r>
            <a:r>
              <a:rPr lang="en-NZ" sz="2300" dirty="0"/>
              <a:t>For less demanding workloads.</a:t>
            </a:r>
          </a:p>
          <a:p>
            <a:pPr marL="285750" indent="-285750">
              <a:buFont typeface="Arial" panose="020B0604020202020204" pitchFamily="34" charset="0"/>
              <a:buChar char="•"/>
            </a:pPr>
            <a:r>
              <a:rPr lang="en-NZ" sz="2300" dirty="0"/>
              <a:t>Standard service tier - The Standard S0, S1 and S2 tiers provide less than one </a:t>
            </a:r>
            <a:r>
              <a:rPr lang="en-NZ" sz="2300" dirty="0" err="1"/>
              <a:t>vCore</a:t>
            </a:r>
            <a:r>
              <a:rPr lang="en-NZ" sz="2300" dirty="0"/>
              <a:t> (CPU). For CPU-intensive workloads, a service tier of S3 or greater is recommended. </a:t>
            </a:r>
            <a:r>
              <a:rPr lang="en-US" sz="2300" dirty="0"/>
              <a:t>IO latency (approximate) is 5 </a:t>
            </a:r>
            <a:r>
              <a:rPr lang="en-US" sz="2300" dirty="0" err="1"/>
              <a:t>ms</a:t>
            </a:r>
            <a:r>
              <a:rPr lang="en-US" sz="2300" dirty="0"/>
              <a:t>(read) and 10 </a:t>
            </a:r>
            <a:r>
              <a:rPr lang="en-US" sz="2300" dirty="0" err="1"/>
              <a:t>ms</a:t>
            </a:r>
            <a:r>
              <a:rPr lang="en-US" sz="2300" dirty="0"/>
              <a:t>(write). 3000 DTUs. </a:t>
            </a:r>
            <a:r>
              <a:rPr lang="en-NZ" sz="2300" dirty="0"/>
              <a:t>For workloads with typical performance requirements. </a:t>
            </a:r>
          </a:p>
          <a:p>
            <a:pPr marL="285750" indent="-285750">
              <a:buFont typeface="Arial" panose="020B0604020202020204" pitchFamily="34" charset="0"/>
              <a:buChar char="•"/>
            </a:pPr>
            <a:r>
              <a:rPr lang="en-NZ" sz="2300" dirty="0"/>
              <a:t>Premium service tier - More than 1 TB of storage (from P11 and up) in the Premium tier is currently available in almost all regions. </a:t>
            </a:r>
            <a:r>
              <a:rPr lang="en-US" sz="2300" dirty="0"/>
              <a:t>IO latency (approximate) is 2 </a:t>
            </a:r>
            <a:r>
              <a:rPr lang="en-US" sz="2300" dirty="0" err="1"/>
              <a:t>ms</a:t>
            </a:r>
            <a:r>
              <a:rPr lang="en-US" sz="2300" dirty="0"/>
              <a:t>(read/write). 4000 DTUs. </a:t>
            </a:r>
            <a:r>
              <a:rPr lang="en-NZ" sz="2300" dirty="0"/>
              <a:t>For IO-intensive workloads </a:t>
            </a:r>
          </a:p>
          <a:p>
            <a:endParaRPr lang="en-NZ" sz="2300" dirty="0"/>
          </a:p>
        </p:txBody>
      </p:sp>
    </p:spTree>
    <p:extLst>
      <p:ext uri="{BB962C8B-B14F-4D97-AF65-F5344CB8AC3E}">
        <p14:creationId xmlns:p14="http://schemas.microsoft.com/office/powerpoint/2010/main" val="473070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4800" dirty="0"/>
              <a:t>Azure SQL DB - DTU model and service tiers options</a:t>
            </a:r>
          </a:p>
        </p:txBody>
      </p:sp>
      <p:pic>
        <p:nvPicPr>
          <p:cNvPr id="5" name="Picture 4">
            <a:extLst>
              <a:ext uri="{FF2B5EF4-FFF2-40B4-BE49-F238E27FC236}">
                <a16:creationId xmlns:a16="http://schemas.microsoft.com/office/drawing/2014/main" id="{84081E2B-F2AD-4F96-8BC2-56D01B42C78F}"/>
              </a:ext>
            </a:extLst>
          </p:cNvPr>
          <p:cNvPicPr>
            <a:picLocks noChangeAspect="1"/>
          </p:cNvPicPr>
          <p:nvPr/>
        </p:nvPicPr>
        <p:blipFill>
          <a:blip r:embed="rId3"/>
          <a:stretch>
            <a:fillRect/>
          </a:stretch>
        </p:blipFill>
        <p:spPr>
          <a:xfrm>
            <a:off x="240685" y="1941969"/>
            <a:ext cx="11710629" cy="4464000"/>
          </a:xfrm>
          <a:prstGeom prst="rect">
            <a:avLst/>
          </a:prstGeom>
        </p:spPr>
      </p:pic>
      <p:pic>
        <p:nvPicPr>
          <p:cNvPr id="3" name="Picture 2">
            <a:extLst>
              <a:ext uri="{FF2B5EF4-FFF2-40B4-BE49-F238E27FC236}">
                <a16:creationId xmlns:a16="http://schemas.microsoft.com/office/drawing/2014/main" id="{A409C846-96D0-4426-91F2-40BDFAACEF10}"/>
              </a:ext>
            </a:extLst>
          </p:cNvPr>
          <p:cNvPicPr>
            <a:picLocks noChangeAspect="1"/>
          </p:cNvPicPr>
          <p:nvPr/>
        </p:nvPicPr>
        <p:blipFill>
          <a:blip r:embed="rId4"/>
          <a:stretch>
            <a:fillRect/>
          </a:stretch>
        </p:blipFill>
        <p:spPr>
          <a:xfrm>
            <a:off x="7147036" y="1315716"/>
            <a:ext cx="4208541" cy="180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7943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4800" dirty="0" err="1"/>
              <a:t>vCore</a:t>
            </a:r>
            <a:r>
              <a:rPr lang="en-US" sz="4800" dirty="0"/>
              <a:t> model and service tiers options</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466724" y="1290475"/>
            <a:ext cx="11308283" cy="2907536"/>
          </a:xfrm>
        </p:spPr>
        <p:txBody>
          <a:bodyPr/>
          <a:lstStyle/>
          <a:p>
            <a:r>
              <a:rPr lang="en-US" sz="2400" dirty="0"/>
              <a:t>Main characteristics of </a:t>
            </a:r>
            <a:r>
              <a:rPr lang="en-US" sz="2400" dirty="0" err="1"/>
              <a:t>vCore</a:t>
            </a:r>
            <a:r>
              <a:rPr lang="en-US" sz="2400" dirty="0"/>
              <a:t> model</a:t>
            </a:r>
          </a:p>
          <a:p>
            <a:pPr marL="457189" indent="-457189">
              <a:buFont typeface="Arial" panose="020B0604020202020204" pitchFamily="34" charset="0"/>
              <a:buChar char="•"/>
            </a:pPr>
            <a:r>
              <a:rPr lang="en-US" sz="2400" dirty="0"/>
              <a:t>Higher compute, memory, IO, and storage limits.</a:t>
            </a:r>
          </a:p>
          <a:p>
            <a:pPr marL="457189" indent="-457189">
              <a:buFont typeface="Arial" panose="020B0604020202020204" pitchFamily="34" charset="0"/>
              <a:buChar char="•"/>
            </a:pPr>
            <a:r>
              <a:rPr lang="en-US" sz="2400" dirty="0"/>
              <a:t>Control over the hardware generation to better match compute and memory requirements of the workload.</a:t>
            </a:r>
          </a:p>
          <a:p>
            <a:pPr marL="457189" indent="-457189">
              <a:buFont typeface="Arial" panose="020B0604020202020204" pitchFamily="34" charset="0"/>
              <a:buChar char="•"/>
            </a:pPr>
            <a:r>
              <a:rPr lang="en-US" sz="2400" dirty="0"/>
              <a:t>Pricing discounts for Azure Hybrid Benefit (AHB) and Reserved Instance (RI).</a:t>
            </a:r>
          </a:p>
          <a:p>
            <a:pPr marL="457189" indent="-457189">
              <a:buFont typeface="Arial" panose="020B0604020202020204" pitchFamily="34" charset="0"/>
              <a:buChar char="•"/>
            </a:pPr>
            <a:r>
              <a:rPr lang="en-US" sz="2400" dirty="0"/>
              <a:t>Greater transparency in the hardware details that power the compute;</a:t>
            </a:r>
          </a:p>
          <a:p>
            <a:pPr marL="457189" indent="-457189">
              <a:buFont typeface="Arial" panose="020B0604020202020204" pitchFamily="34" charset="0"/>
              <a:buChar char="•"/>
            </a:pPr>
            <a:endParaRPr lang="en-US" sz="2400" dirty="0"/>
          </a:p>
          <a:p>
            <a:r>
              <a:rPr lang="en-US" sz="2400" b="1" dirty="0"/>
              <a:t>Service tiers</a:t>
            </a:r>
          </a:p>
          <a:p>
            <a:pPr marL="457189" indent="-457189">
              <a:buFont typeface="Arial" panose="020B0604020202020204" pitchFamily="34" charset="0"/>
              <a:buChar char="•"/>
            </a:pPr>
            <a:r>
              <a:rPr lang="en-US" sz="2400" dirty="0"/>
              <a:t>Service tier options in the </a:t>
            </a:r>
            <a:r>
              <a:rPr lang="en-US" sz="2400" dirty="0" err="1"/>
              <a:t>vCore</a:t>
            </a:r>
            <a:r>
              <a:rPr lang="en-US" sz="2400" dirty="0"/>
              <a:t> model include General Purpose, Business Critical, and Hyperscale. The service tier generally defines the storage architecture, space and IO limits, and business continuity options related to availability and disaster recovery.</a:t>
            </a:r>
          </a:p>
        </p:txBody>
      </p:sp>
    </p:spTree>
    <p:extLst>
      <p:ext uri="{BB962C8B-B14F-4D97-AF65-F5344CB8AC3E}">
        <p14:creationId xmlns:p14="http://schemas.microsoft.com/office/powerpoint/2010/main" val="3297526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4800" dirty="0"/>
              <a:t>Azure SQL DB - </a:t>
            </a:r>
            <a:r>
              <a:rPr lang="en-US" sz="4800" dirty="0" err="1"/>
              <a:t>vCore</a:t>
            </a:r>
            <a:r>
              <a:rPr lang="en-US" sz="4800" dirty="0"/>
              <a:t> model and service tiers options</a:t>
            </a:r>
          </a:p>
        </p:txBody>
      </p:sp>
      <p:pic>
        <p:nvPicPr>
          <p:cNvPr id="6" name="Picture 5">
            <a:extLst>
              <a:ext uri="{FF2B5EF4-FFF2-40B4-BE49-F238E27FC236}">
                <a16:creationId xmlns:a16="http://schemas.microsoft.com/office/drawing/2014/main" id="{A04443DA-3E5C-4822-9EED-BAAD347EB547}"/>
              </a:ext>
            </a:extLst>
          </p:cNvPr>
          <p:cNvPicPr>
            <a:picLocks noChangeAspect="1"/>
          </p:cNvPicPr>
          <p:nvPr/>
        </p:nvPicPr>
        <p:blipFill>
          <a:blip r:embed="rId3"/>
          <a:stretch>
            <a:fillRect/>
          </a:stretch>
        </p:blipFill>
        <p:spPr>
          <a:xfrm>
            <a:off x="150429" y="1940176"/>
            <a:ext cx="11891142" cy="4752000"/>
          </a:xfrm>
          <a:prstGeom prst="rect">
            <a:avLst/>
          </a:prstGeom>
        </p:spPr>
      </p:pic>
    </p:spTree>
    <p:extLst>
      <p:ext uri="{BB962C8B-B14F-4D97-AF65-F5344CB8AC3E}">
        <p14:creationId xmlns:p14="http://schemas.microsoft.com/office/powerpoint/2010/main" val="2578274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4800" dirty="0"/>
              <a:t>Azure SQL DB - </a:t>
            </a:r>
            <a:r>
              <a:rPr lang="en-US" sz="4800" dirty="0" err="1"/>
              <a:t>vCore</a:t>
            </a:r>
            <a:r>
              <a:rPr lang="en-US" sz="4800" dirty="0"/>
              <a:t> model and service tiers options – General Purpose AU East</a:t>
            </a:r>
          </a:p>
        </p:txBody>
      </p:sp>
      <p:pic>
        <p:nvPicPr>
          <p:cNvPr id="6" name="Picture 5">
            <a:extLst>
              <a:ext uri="{FF2B5EF4-FFF2-40B4-BE49-F238E27FC236}">
                <a16:creationId xmlns:a16="http://schemas.microsoft.com/office/drawing/2014/main" id="{CD3C5845-FA13-4394-BDFC-B537F283CAD8}"/>
              </a:ext>
            </a:extLst>
          </p:cNvPr>
          <p:cNvPicPr>
            <a:picLocks noChangeAspect="1"/>
          </p:cNvPicPr>
          <p:nvPr/>
        </p:nvPicPr>
        <p:blipFill>
          <a:blip r:embed="rId3"/>
          <a:stretch>
            <a:fillRect/>
          </a:stretch>
        </p:blipFill>
        <p:spPr>
          <a:xfrm>
            <a:off x="223484" y="2247969"/>
            <a:ext cx="11695299" cy="3312000"/>
          </a:xfrm>
          <a:prstGeom prst="rect">
            <a:avLst/>
          </a:prstGeom>
        </p:spPr>
      </p:pic>
    </p:spTree>
    <p:extLst>
      <p:ext uri="{BB962C8B-B14F-4D97-AF65-F5344CB8AC3E}">
        <p14:creationId xmlns:p14="http://schemas.microsoft.com/office/powerpoint/2010/main" val="3083014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4800" dirty="0"/>
              <a:t>Azure SQL DB - </a:t>
            </a:r>
            <a:r>
              <a:rPr lang="en-US" sz="4800" dirty="0" err="1"/>
              <a:t>vCore</a:t>
            </a:r>
            <a:r>
              <a:rPr lang="en-US" sz="4800" dirty="0"/>
              <a:t> model and service tiers options – Business Critical West US</a:t>
            </a:r>
          </a:p>
        </p:txBody>
      </p:sp>
      <p:pic>
        <p:nvPicPr>
          <p:cNvPr id="6" name="Picture 5">
            <a:extLst>
              <a:ext uri="{FF2B5EF4-FFF2-40B4-BE49-F238E27FC236}">
                <a16:creationId xmlns:a16="http://schemas.microsoft.com/office/drawing/2014/main" id="{0E6F396A-7241-4F74-957D-92AC492F12EA}"/>
              </a:ext>
            </a:extLst>
          </p:cNvPr>
          <p:cNvPicPr>
            <a:picLocks noChangeAspect="1"/>
          </p:cNvPicPr>
          <p:nvPr/>
        </p:nvPicPr>
        <p:blipFill>
          <a:blip r:embed="rId3"/>
          <a:stretch>
            <a:fillRect/>
          </a:stretch>
        </p:blipFill>
        <p:spPr>
          <a:xfrm>
            <a:off x="222087" y="2361829"/>
            <a:ext cx="11698094" cy="2736000"/>
          </a:xfrm>
          <a:prstGeom prst="rect">
            <a:avLst/>
          </a:prstGeom>
        </p:spPr>
      </p:pic>
    </p:spTree>
    <p:extLst>
      <p:ext uri="{BB962C8B-B14F-4D97-AF65-F5344CB8AC3E}">
        <p14:creationId xmlns:p14="http://schemas.microsoft.com/office/powerpoint/2010/main" val="1166589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4400" dirty="0"/>
              <a:t>Service tier characteristics SQL Azure</a:t>
            </a:r>
          </a:p>
        </p:txBody>
      </p:sp>
      <p:graphicFrame>
        <p:nvGraphicFramePr>
          <p:cNvPr id="3" name="Table 2">
            <a:extLst>
              <a:ext uri="{FF2B5EF4-FFF2-40B4-BE49-F238E27FC236}">
                <a16:creationId xmlns:a16="http://schemas.microsoft.com/office/drawing/2014/main" id="{B381C70B-F0AC-4BE1-86EC-D77A5EA79BBA}"/>
              </a:ext>
            </a:extLst>
          </p:cNvPr>
          <p:cNvGraphicFramePr>
            <a:graphicFrameLocks noGrp="1"/>
          </p:cNvGraphicFramePr>
          <p:nvPr>
            <p:extLst>
              <p:ext uri="{D42A27DB-BD31-4B8C-83A1-F6EECF244321}">
                <p14:modId xmlns:p14="http://schemas.microsoft.com/office/powerpoint/2010/main" val="1105987270"/>
              </p:ext>
            </p:extLst>
          </p:nvPr>
        </p:nvGraphicFramePr>
        <p:xfrm>
          <a:off x="163313" y="1402621"/>
          <a:ext cx="11748965" cy="5193470"/>
        </p:xfrm>
        <a:graphic>
          <a:graphicData uri="http://schemas.openxmlformats.org/drawingml/2006/table">
            <a:tbl>
              <a:tblPr>
                <a:tableStyleId>{8799B23B-EC83-4686-B30A-512413B5E67A}</a:tableStyleId>
              </a:tblPr>
              <a:tblGrid>
                <a:gridCol w="1341396">
                  <a:extLst>
                    <a:ext uri="{9D8B030D-6E8A-4147-A177-3AD203B41FA5}">
                      <a16:colId xmlns:a16="http://schemas.microsoft.com/office/drawing/2014/main" val="4079242441"/>
                    </a:ext>
                  </a:extLst>
                </a:gridCol>
                <a:gridCol w="1562582">
                  <a:extLst>
                    <a:ext uri="{9D8B030D-6E8A-4147-A177-3AD203B41FA5}">
                      <a16:colId xmlns:a16="http://schemas.microsoft.com/office/drawing/2014/main" val="1529772641"/>
                    </a:ext>
                  </a:extLst>
                </a:gridCol>
                <a:gridCol w="3032567">
                  <a:extLst>
                    <a:ext uri="{9D8B030D-6E8A-4147-A177-3AD203B41FA5}">
                      <a16:colId xmlns:a16="http://schemas.microsoft.com/office/drawing/2014/main" val="2172901166"/>
                    </a:ext>
                  </a:extLst>
                </a:gridCol>
                <a:gridCol w="2834747">
                  <a:extLst>
                    <a:ext uri="{9D8B030D-6E8A-4147-A177-3AD203B41FA5}">
                      <a16:colId xmlns:a16="http://schemas.microsoft.com/office/drawing/2014/main" val="1496179283"/>
                    </a:ext>
                  </a:extLst>
                </a:gridCol>
                <a:gridCol w="2977673">
                  <a:extLst>
                    <a:ext uri="{9D8B030D-6E8A-4147-A177-3AD203B41FA5}">
                      <a16:colId xmlns:a16="http://schemas.microsoft.com/office/drawing/2014/main" val="3812545854"/>
                    </a:ext>
                  </a:extLst>
                </a:gridCol>
              </a:tblGrid>
              <a:tr h="164929">
                <a:tc>
                  <a:txBody>
                    <a:bodyPr/>
                    <a:lstStyle/>
                    <a:p>
                      <a:pPr algn="l" fontAlgn="t"/>
                      <a:r>
                        <a:rPr lang="en-NZ" sz="1600" b="1" u="none" strike="noStrike">
                          <a:effectLst/>
                          <a:latin typeface="Arial" panose="020B0604020202020204" pitchFamily="34" charset="0"/>
                          <a:cs typeface="Arial" panose="020B0604020202020204" pitchFamily="34" charset="0"/>
                        </a:rPr>
                        <a:t>-</a:t>
                      </a:r>
                      <a:endParaRPr lang="en-NZ" sz="1600" b="1" i="0" u="none" strike="noStrike">
                        <a:solidFill>
                          <a:srgbClr val="000000"/>
                        </a:solidFill>
                        <a:effectLst/>
                        <a:latin typeface="Arial" panose="020B0604020202020204" pitchFamily="34" charset="0"/>
                        <a:cs typeface="Arial" panose="020B0604020202020204" pitchFamily="34" charset="0"/>
                      </a:endParaRPr>
                    </a:p>
                  </a:txBody>
                  <a:tcPr marL="3025" marR="3025" marT="3025" marB="0"/>
                </a:tc>
                <a:tc>
                  <a:txBody>
                    <a:bodyPr/>
                    <a:lstStyle/>
                    <a:p>
                      <a:pPr algn="l" fontAlgn="t"/>
                      <a:r>
                        <a:rPr lang="en-NZ" sz="1600" b="1" u="none" strike="noStrike" dirty="0">
                          <a:effectLst/>
                          <a:latin typeface="Arial" panose="020B0604020202020204" pitchFamily="34" charset="0"/>
                          <a:cs typeface="Arial" panose="020B0604020202020204" pitchFamily="34" charset="0"/>
                        </a:rPr>
                        <a:t>Resource type</a:t>
                      </a:r>
                      <a:endParaRPr lang="en-NZ" sz="1600" b="1"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tc>
                <a:tc>
                  <a:txBody>
                    <a:bodyPr/>
                    <a:lstStyle/>
                    <a:p>
                      <a:pPr algn="l" fontAlgn="t"/>
                      <a:r>
                        <a:rPr lang="en-NZ" sz="1600" b="1" u="none" strike="noStrike" dirty="0">
                          <a:effectLst/>
                          <a:latin typeface="Arial" panose="020B0604020202020204" pitchFamily="34" charset="0"/>
                          <a:cs typeface="Arial" panose="020B0604020202020204" pitchFamily="34" charset="0"/>
                        </a:rPr>
                        <a:t>General Purpose</a:t>
                      </a:r>
                      <a:endParaRPr lang="en-NZ" sz="1600" b="1"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tc>
                <a:tc>
                  <a:txBody>
                    <a:bodyPr/>
                    <a:lstStyle/>
                    <a:p>
                      <a:pPr algn="l" fontAlgn="t"/>
                      <a:r>
                        <a:rPr lang="en-NZ" sz="1600" b="1" u="none" strike="noStrike" dirty="0">
                          <a:effectLst/>
                          <a:latin typeface="Arial" panose="020B0604020202020204" pitchFamily="34" charset="0"/>
                          <a:cs typeface="Arial" panose="020B0604020202020204" pitchFamily="34" charset="0"/>
                        </a:rPr>
                        <a:t>Hyperscale</a:t>
                      </a:r>
                      <a:endParaRPr lang="en-NZ" sz="1600" b="1"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tc>
                <a:tc>
                  <a:txBody>
                    <a:bodyPr/>
                    <a:lstStyle/>
                    <a:p>
                      <a:pPr algn="l" fontAlgn="t"/>
                      <a:r>
                        <a:rPr lang="en-NZ" sz="1600" b="1" u="none" strike="noStrike" dirty="0">
                          <a:effectLst/>
                          <a:latin typeface="Arial" panose="020B0604020202020204" pitchFamily="34" charset="0"/>
                          <a:cs typeface="Arial" panose="020B0604020202020204" pitchFamily="34" charset="0"/>
                        </a:rPr>
                        <a:t>Business Critical</a:t>
                      </a:r>
                      <a:endParaRPr lang="en-NZ" sz="1600" b="1"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tc>
                <a:extLst>
                  <a:ext uri="{0D108BD9-81ED-4DB2-BD59-A6C34878D82A}">
                    <a16:rowId xmlns:a16="http://schemas.microsoft.com/office/drawing/2014/main" val="1425994708"/>
                  </a:ext>
                </a:extLst>
              </a:tr>
              <a:tr h="320937">
                <a:tc>
                  <a:txBody>
                    <a:bodyPr/>
                    <a:lstStyle/>
                    <a:p>
                      <a:pPr algn="l" fontAlgn="t"/>
                      <a:r>
                        <a:rPr lang="en-NZ" sz="1400" u="none" strike="noStrike" dirty="0">
                          <a:effectLst/>
                          <a:latin typeface="Arial" panose="020B0604020202020204" pitchFamily="34" charset="0"/>
                          <a:cs typeface="Arial" panose="020B0604020202020204" pitchFamily="34" charset="0"/>
                        </a:rPr>
                        <a:t>Resource type</a:t>
                      </a:r>
                      <a:endParaRPr lang="en-NZ" sz="1400" b="1"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tc>
                <a:tc>
                  <a:txBody>
                    <a:bodyPr/>
                    <a:lstStyle/>
                    <a:p>
                      <a:pPr algn="l" fontAlgn="t"/>
                      <a:r>
                        <a:rPr lang="en-NZ" sz="1400" u="none" strike="noStrike" dirty="0">
                          <a:effectLst/>
                          <a:latin typeface="Arial" panose="020B0604020202020204" pitchFamily="34" charset="0"/>
                          <a:cs typeface="Arial" panose="020B0604020202020204" pitchFamily="34" charset="0"/>
                        </a:rPr>
                        <a:t> </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tc>
                <a:tc>
                  <a:txBody>
                    <a:bodyPr/>
                    <a:lstStyle/>
                    <a:p>
                      <a:pPr algn="l" fontAlgn="t"/>
                      <a:r>
                        <a:rPr lang="en-US" sz="1400" u="none" strike="noStrike" dirty="0">
                          <a:effectLst/>
                          <a:latin typeface="Arial" panose="020B0604020202020204" pitchFamily="34" charset="0"/>
                          <a:cs typeface="Arial" panose="020B0604020202020204" pitchFamily="34" charset="0"/>
                        </a:rPr>
                        <a:t>SQL Database / SQL Managed Instance</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tc>
                <a:tc>
                  <a:txBody>
                    <a:bodyPr/>
                    <a:lstStyle/>
                    <a:p>
                      <a:pPr algn="l" fontAlgn="t"/>
                      <a:r>
                        <a:rPr lang="en-NZ" sz="1400" u="none" strike="noStrike" dirty="0">
                          <a:effectLst/>
                          <a:latin typeface="Arial" panose="020B0604020202020204" pitchFamily="34" charset="0"/>
                          <a:cs typeface="Arial" panose="020B0604020202020204" pitchFamily="34" charset="0"/>
                        </a:rPr>
                        <a:t>Single Azure SQL Database</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tc>
                <a:tc>
                  <a:txBody>
                    <a:bodyPr/>
                    <a:lstStyle/>
                    <a:p>
                      <a:pPr algn="l" fontAlgn="t"/>
                      <a:r>
                        <a:rPr lang="en-US" sz="1400" u="none" strike="noStrike" dirty="0">
                          <a:effectLst/>
                          <a:latin typeface="Arial" panose="020B0604020202020204" pitchFamily="34" charset="0"/>
                          <a:cs typeface="Arial" panose="020B0604020202020204" pitchFamily="34" charset="0"/>
                        </a:rPr>
                        <a:t>SQL Database / SQL Managed Instance</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tc>
                <a:extLst>
                  <a:ext uri="{0D108BD9-81ED-4DB2-BD59-A6C34878D82A}">
                    <a16:rowId xmlns:a16="http://schemas.microsoft.com/office/drawing/2014/main" val="3731125855"/>
                  </a:ext>
                </a:extLst>
              </a:tr>
              <a:tr h="164929">
                <a:tc>
                  <a:txBody>
                    <a:bodyPr/>
                    <a:lstStyle/>
                    <a:p>
                      <a:pPr algn="l" fontAlgn="t"/>
                      <a:r>
                        <a:rPr lang="en-NZ" sz="1400" u="none" strike="noStrike">
                          <a:effectLst/>
                          <a:latin typeface="Arial" panose="020B0604020202020204" pitchFamily="34" charset="0"/>
                          <a:cs typeface="Arial" panose="020B0604020202020204" pitchFamily="34" charset="0"/>
                        </a:rPr>
                        <a:t>Compute size</a:t>
                      </a:r>
                      <a:endParaRPr lang="en-NZ" sz="1400" b="1" i="0" u="none" strike="noStrike">
                        <a:solidFill>
                          <a:srgbClr val="000000"/>
                        </a:solidFill>
                        <a:effectLst/>
                        <a:latin typeface="Arial" panose="020B0604020202020204" pitchFamily="34" charset="0"/>
                        <a:cs typeface="Arial" panose="020B0604020202020204" pitchFamily="34" charset="0"/>
                      </a:endParaRPr>
                    </a:p>
                  </a:txBody>
                  <a:tcPr marL="3025" marR="3025" marT="3025" marB="0"/>
                </a:tc>
                <a:tc>
                  <a:txBody>
                    <a:bodyPr/>
                    <a:lstStyle/>
                    <a:p>
                      <a:pPr algn="l" fontAlgn="t"/>
                      <a:r>
                        <a:rPr lang="en-NZ" sz="1400" u="none" strike="noStrike" dirty="0">
                          <a:effectLst/>
                          <a:latin typeface="Arial" panose="020B0604020202020204" pitchFamily="34" charset="0"/>
                          <a:cs typeface="Arial" panose="020B0604020202020204" pitchFamily="34" charset="0"/>
                        </a:rPr>
                        <a:t>SQL Database</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chemeClr val="accent2">
                        <a:lumMod val="20000"/>
                        <a:lumOff val="80000"/>
                      </a:schemeClr>
                    </a:solidFill>
                  </a:tcPr>
                </a:tc>
                <a:tc>
                  <a:txBody>
                    <a:bodyPr/>
                    <a:lstStyle/>
                    <a:p>
                      <a:pPr algn="l" fontAlgn="t"/>
                      <a:r>
                        <a:rPr lang="en-NZ" sz="1400" u="none" strike="noStrike">
                          <a:effectLst/>
                          <a:latin typeface="Arial" panose="020B0604020202020204" pitchFamily="34" charset="0"/>
                          <a:cs typeface="Arial" panose="020B0604020202020204" pitchFamily="34" charset="0"/>
                        </a:rPr>
                        <a:t>1 to 80 vCores</a:t>
                      </a:r>
                      <a:endParaRPr lang="en-NZ" sz="1400" b="0" i="0" u="none" strike="noStrike">
                        <a:solidFill>
                          <a:srgbClr val="000000"/>
                        </a:solidFill>
                        <a:effectLst/>
                        <a:latin typeface="Arial" panose="020B0604020202020204" pitchFamily="34" charset="0"/>
                        <a:cs typeface="Arial" panose="020B0604020202020204" pitchFamily="34" charset="0"/>
                      </a:endParaRPr>
                    </a:p>
                  </a:txBody>
                  <a:tcPr marL="3025" marR="3025" marT="3025" marB="0">
                    <a:solidFill>
                      <a:schemeClr val="accent2">
                        <a:lumMod val="20000"/>
                        <a:lumOff val="80000"/>
                      </a:schemeClr>
                    </a:solidFill>
                  </a:tcPr>
                </a:tc>
                <a:tc>
                  <a:txBody>
                    <a:bodyPr/>
                    <a:lstStyle/>
                    <a:p>
                      <a:pPr algn="l" fontAlgn="t"/>
                      <a:r>
                        <a:rPr lang="en-NZ" sz="1400" u="none" strike="noStrike">
                          <a:effectLst/>
                          <a:latin typeface="Arial" panose="020B0604020202020204" pitchFamily="34" charset="0"/>
                          <a:cs typeface="Arial" panose="020B0604020202020204" pitchFamily="34" charset="0"/>
                        </a:rPr>
                        <a:t>1 to 80 vCores</a:t>
                      </a:r>
                      <a:endParaRPr lang="en-NZ" sz="1400" b="0" i="0" u="none" strike="noStrike">
                        <a:solidFill>
                          <a:srgbClr val="000000"/>
                        </a:solidFill>
                        <a:effectLst/>
                        <a:latin typeface="Arial" panose="020B0604020202020204" pitchFamily="34" charset="0"/>
                        <a:cs typeface="Arial" panose="020B0604020202020204" pitchFamily="34" charset="0"/>
                      </a:endParaRPr>
                    </a:p>
                  </a:txBody>
                  <a:tcPr marL="3025" marR="3025" marT="3025" marB="0">
                    <a:solidFill>
                      <a:schemeClr val="accent2">
                        <a:lumMod val="20000"/>
                        <a:lumOff val="80000"/>
                      </a:schemeClr>
                    </a:solidFill>
                  </a:tcPr>
                </a:tc>
                <a:tc>
                  <a:txBody>
                    <a:bodyPr/>
                    <a:lstStyle/>
                    <a:p>
                      <a:pPr algn="l" fontAlgn="t"/>
                      <a:r>
                        <a:rPr lang="en-NZ" sz="1400" u="none" strike="noStrike" dirty="0">
                          <a:effectLst/>
                          <a:latin typeface="Arial" panose="020B0604020202020204" pitchFamily="34" charset="0"/>
                          <a:cs typeface="Arial" panose="020B0604020202020204" pitchFamily="34" charset="0"/>
                        </a:rPr>
                        <a:t>1 to 80 </a:t>
                      </a:r>
                      <a:r>
                        <a:rPr lang="en-NZ" sz="1400" u="none" strike="noStrike" dirty="0" err="1">
                          <a:effectLst/>
                          <a:latin typeface="Arial" panose="020B0604020202020204" pitchFamily="34" charset="0"/>
                          <a:cs typeface="Arial" panose="020B0604020202020204" pitchFamily="34" charset="0"/>
                        </a:rPr>
                        <a:t>vCores</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chemeClr val="accent2">
                        <a:lumMod val="20000"/>
                        <a:lumOff val="80000"/>
                      </a:schemeClr>
                    </a:solidFill>
                  </a:tcPr>
                </a:tc>
                <a:extLst>
                  <a:ext uri="{0D108BD9-81ED-4DB2-BD59-A6C34878D82A}">
                    <a16:rowId xmlns:a16="http://schemas.microsoft.com/office/drawing/2014/main" val="2168139091"/>
                  </a:ext>
                </a:extLst>
              </a:tr>
              <a:tr h="216482">
                <a:tc>
                  <a:txBody>
                    <a:bodyPr/>
                    <a:lstStyle/>
                    <a:p>
                      <a:pPr algn="l" fontAlgn="t"/>
                      <a:r>
                        <a:rPr lang="en-NZ" sz="1400" u="none" strike="noStrike">
                          <a:effectLst/>
                          <a:latin typeface="Arial" panose="020B0604020202020204" pitchFamily="34" charset="0"/>
                          <a:cs typeface="Arial" panose="020B0604020202020204" pitchFamily="34" charset="0"/>
                        </a:rPr>
                        <a:t> </a:t>
                      </a:r>
                      <a:endParaRPr lang="en-NZ" sz="1400" b="0" i="0" u="none" strike="noStrike">
                        <a:solidFill>
                          <a:srgbClr val="000000"/>
                        </a:solidFill>
                        <a:effectLst/>
                        <a:latin typeface="Arial" panose="020B0604020202020204" pitchFamily="34" charset="0"/>
                        <a:cs typeface="Arial" panose="020B0604020202020204" pitchFamily="34" charset="0"/>
                      </a:endParaRPr>
                    </a:p>
                  </a:txBody>
                  <a:tcPr marL="3025" marR="3025" marT="3025" marB="0"/>
                </a:tc>
                <a:tc>
                  <a:txBody>
                    <a:bodyPr/>
                    <a:lstStyle/>
                    <a:p>
                      <a:pPr algn="l" fontAlgn="t"/>
                      <a:r>
                        <a:rPr lang="en-NZ" sz="1400" u="none" strike="noStrike" dirty="0">
                          <a:effectLst/>
                          <a:latin typeface="Arial" panose="020B0604020202020204" pitchFamily="34" charset="0"/>
                          <a:cs typeface="Arial" panose="020B0604020202020204" pitchFamily="34" charset="0"/>
                        </a:rPr>
                        <a:t>SQL </a:t>
                      </a:r>
                      <a:r>
                        <a:rPr lang="en-NZ" sz="1400" b="0" u="none" strike="noStrike" dirty="0">
                          <a:effectLst/>
                          <a:latin typeface="Arial" panose="020B0604020202020204" pitchFamily="34" charset="0"/>
                          <a:cs typeface="Arial" panose="020B0604020202020204" pitchFamily="34" charset="0"/>
                        </a:rPr>
                        <a:t>Managed</a:t>
                      </a:r>
                      <a:r>
                        <a:rPr lang="en-NZ" sz="1400" u="none" strike="noStrike" dirty="0">
                          <a:effectLst/>
                          <a:latin typeface="Arial" panose="020B0604020202020204" pitchFamily="34" charset="0"/>
                          <a:cs typeface="Arial" panose="020B0604020202020204" pitchFamily="34" charset="0"/>
                        </a:rPr>
                        <a:t> Instance</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chemeClr val="accent5">
                        <a:lumMod val="20000"/>
                        <a:lumOff val="80000"/>
                      </a:schemeClr>
                    </a:solidFill>
                  </a:tcPr>
                </a:tc>
                <a:tc>
                  <a:txBody>
                    <a:bodyPr/>
                    <a:lstStyle/>
                    <a:p>
                      <a:pPr algn="l" fontAlgn="t"/>
                      <a:r>
                        <a:rPr lang="en-NZ" sz="1400" u="none" strike="noStrike" dirty="0">
                          <a:effectLst/>
                          <a:latin typeface="Arial" panose="020B0604020202020204" pitchFamily="34" charset="0"/>
                          <a:cs typeface="Arial" panose="020B0604020202020204" pitchFamily="34" charset="0"/>
                        </a:rPr>
                        <a:t>4, 8, 16, 24, 32, 40, 64, 80 </a:t>
                      </a:r>
                      <a:r>
                        <a:rPr lang="en-NZ" sz="1400" u="none" strike="noStrike" dirty="0" err="1">
                          <a:effectLst/>
                          <a:latin typeface="Arial" panose="020B0604020202020204" pitchFamily="34" charset="0"/>
                          <a:cs typeface="Arial" panose="020B0604020202020204" pitchFamily="34" charset="0"/>
                        </a:rPr>
                        <a:t>vCores</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chemeClr val="accent5">
                        <a:lumMod val="20000"/>
                        <a:lumOff val="80000"/>
                      </a:schemeClr>
                    </a:solidFill>
                  </a:tcPr>
                </a:tc>
                <a:tc>
                  <a:txBody>
                    <a:bodyPr/>
                    <a:lstStyle/>
                    <a:p>
                      <a:pPr algn="l" fontAlgn="t"/>
                      <a:r>
                        <a:rPr lang="en-NZ" sz="1400" u="none" strike="noStrike" dirty="0">
                          <a:effectLst/>
                          <a:latin typeface="Arial" panose="020B0604020202020204" pitchFamily="34" charset="0"/>
                          <a:cs typeface="Arial" panose="020B0604020202020204" pitchFamily="34" charset="0"/>
                        </a:rPr>
                        <a:t>N/A</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chemeClr val="accent5">
                        <a:lumMod val="20000"/>
                        <a:lumOff val="80000"/>
                      </a:schemeClr>
                    </a:solidFill>
                  </a:tcPr>
                </a:tc>
                <a:tc>
                  <a:txBody>
                    <a:bodyPr/>
                    <a:lstStyle/>
                    <a:p>
                      <a:pPr algn="l" fontAlgn="t"/>
                      <a:r>
                        <a:rPr lang="en-NZ" sz="1400" u="none" strike="noStrike" dirty="0">
                          <a:effectLst/>
                          <a:latin typeface="Arial" panose="020B0604020202020204" pitchFamily="34" charset="0"/>
                          <a:cs typeface="Arial" panose="020B0604020202020204" pitchFamily="34" charset="0"/>
                        </a:rPr>
                        <a:t>4, 8, 16, 24, 32, 40, 64, 80 </a:t>
                      </a:r>
                      <a:r>
                        <a:rPr lang="en-NZ" sz="1400" u="none" strike="noStrike" dirty="0" err="1">
                          <a:effectLst/>
                          <a:latin typeface="Arial" panose="020B0604020202020204" pitchFamily="34" charset="0"/>
                          <a:cs typeface="Arial" panose="020B0604020202020204" pitchFamily="34" charset="0"/>
                        </a:rPr>
                        <a:t>vCores</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chemeClr val="accent5">
                        <a:lumMod val="20000"/>
                        <a:lumOff val="80000"/>
                      </a:schemeClr>
                    </a:solidFill>
                  </a:tcPr>
                </a:tc>
                <a:extLst>
                  <a:ext uri="{0D108BD9-81ED-4DB2-BD59-A6C34878D82A}">
                    <a16:rowId xmlns:a16="http://schemas.microsoft.com/office/drawing/2014/main" val="2060871997"/>
                  </a:ext>
                </a:extLst>
              </a:tr>
              <a:tr h="320937">
                <a:tc>
                  <a:txBody>
                    <a:bodyPr/>
                    <a:lstStyle/>
                    <a:p>
                      <a:pPr algn="l" fontAlgn="t"/>
                      <a:r>
                        <a:rPr lang="en-NZ" sz="1400" u="none" strike="noStrike">
                          <a:effectLst/>
                          <a:latin typeface="Arial" panose="020B0604020202020204" pitchFamily="34" charset="0"/>
                          <a:cs typeface="Arial" panose="020B0604020202020204" pitchFamily="34" charset="0"/>
                        </a:rPr>
                        <a:t>Storage type</a:t>
                      </a:r>
                      <a:endParaRPr lang="en-NZ" sz="1400" b="1" i="0" u="none" strike="noStrike">
                        <a:solidFill>
                          <a:srgbClr val="000000"/>
                        </a:solidFill>
                        <a:effectLst/>
                        <a:latin typeface="Arial" panose="020B0604020202020204" pitchFamily="34" charset="0"/>
                        <a:cs typeface="Arial" panose="020B0604020202020204" pitchFamily="34" charset="0"/>
                      </a:endParaRPr>
                    </a:p>
                  </a:txBody>
                  <a:tcPr marL="3025" marR="3025" marT="3025" marB="0"/>
                </a:tc>
                <a:tc>
                  <a:txBody>
                    <a:bodyPr/>
                    <a:lstStyle/>
                    <a:p>
                      <a:pPr algn="l" fontAlgn="t"/>
                      <a:r>
                        <a:rPr lang="en-NZ" sz="1400" u="none" strike="noStrike" dirty="0">
                          <a:effectLst/>
                          <a:latin typeface="Arial" panose="020B0604020202020204" pitchFamily="34" charset="0"/>
                          <a:cs typeface="Arial" panose="020B0604020202020204" pitchFamily="34" charset="0"/>
                        </a:rPr>
                        <a:t>All</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rgbClr val="F7F7C3"/>
                    </a:solidFill>
                  </a:tcPr>
                </a:tc>
                <a:tc>
                  <a:txBody>
                    <a:bodyPr/>
                    <a:lstStyle/>
                    <a:p>
                      <a:pPr algn="l" fontAlgn="t"/>
                      <a:r>
                        <a:rPr lang="en-NZ" sz="1400" u="none" strike="noStrike" dirty="0">
                          <a:effectLst/>
                          <a:latin typeface="Arial" panose="020B0604020202020204" pitchFamily="34" charset="0"/>
                          <a:cs typeface="Arial" panose="020B0604020202020204" pitchFamily="34" charset="0"/>
                        </a:rPr>
                        <a:t>Premium remote storage (per instance)</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rgbClr val="F7F7C3"/>
                    </a:solidFill>
                  </a:tcPr>
                </a:tc>
                <a:tc>
                  <a:txBody>
                    <a:bodyPr/>
                    <a:lstStyle/>
                    <a:p>
                      <a:pPr algn="l" fontAlgn="t"/>
                      <a:r>
                        <a:rPr lang="en-US" sz="1400" u="none" strike="noStrike" dirty="0">
                          <a:effectLst/>
                          <a:latin typeface="Arial" panose="020B0604020202020204" pitchFamily="34" charset="0"/>
                          <a:cs typeface="Arial" panose="020B0604020202020204" pitchFamily="34" charset="0"/>
                        </a:rPr>
                        <a:t>De-coupled storage with local SSD cache (per instance)</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rgbClr val="F7F7C3"/>
                    </a:solidFill>
                  </a:tcPr>
                </a:tc>
                <a:tc>
                  <a:txBody>
                    <a:bodyPr/>
                    <a:lstStyle/>
                    <a:p>
                      <a:pPr algn="l" fontAlgn="t"/>
                      <a:r>
                        <a:rPr lang="en-NZ" sz="1400" u="none" strike="noStrike" dirty="0">
                          <a:effectLst/>
                          <a:latin typeface="Arial" panose="020B0604020202020204" pitchFamily="34" charset="0"/>
                          <a:cs typeface="Arial" panose="020B0604020202020204" pitchFamily="34" charset="0"/>
                        </a:rPr>
                        <a:t>Super-fast local SSD storage (per instance)</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rgbClr val="F7F7C3"/>
                    </a:solidFill>
                  </a:tcPr>
                </a:tc>
                <a:extLst>
                  <a:ext uri="{0D108BD9-81ED-4DB2-BD59-A6C34878D82A}">
                    <a16:rowId xmlns:a16="http://schemas.microsoft.com/office/drawing/2014/main" val="1331884710"/>
                  </a:ext>
                </a:extLst>
              </a:tr>
              <a:tr h="164929">
                <a:tc>
                  <a:txBody>
                    <a:bodyPr/>
                    <a:lstStyle/>
                    <a:p>
                      <a:pPr algn="l" fontAlgn="t"/>
                      <a:r>
                        <a:rPr lang="en-NZ" sz="1400" u="none" strike="noStrike">
                          <a:effectLst/>
                          <a:latin typeface="Arial" panose="020B0604020202020204" pitchFamily="34" charset="0"/>
                          <a:cs typeface="Arial" panose="020B0604020202020204" pitchFamily="34" charset="0"/>
                        </a:rPr>
                        <a:t>Database size</a:t>
                      </a:r>
                      <a:endParaRPr lang="en-NZ" sz="1400" b="1" i="0" u="none" strike="noStrike">
                        <a:solidFill>
                          <a:srgbClr val="000000"/>
                        </a:solidFill>
                        <a:effectLst/>
                        <a:latin typeface="Arial" panose="020B0604020202020204" pitchFamily="34" charset="0"/>
                        <a:cs typeface="Arial" panose="020B0604020202020204" pitchFamily="34" charset="0"/>
                      </a:endParaRPr>
                    </a:p>
                  </a:txBody>
                  <a:tcPr marL="3025" marR="3025" marT="3025" marB="0"/>
                </a:tc>
                <a:tc>
                  <a:txBody>
                    <a:bodyPr/>
                    <a:lstStyle/>
                    <a:p>
                      <a:pPr algn="l" fontAlgn="t"/>
                      <a:r>
                        <a:rPr lang="en-NZ" sz="1400" u="none" strike="noStrike" dirty="0">
                          <a:effectLst/>
                          <a:latin typeface="Arial" panose="020B0604020202020204" pitchFamily="34" charset="0"/>
                          <a:cs typeface="Arial" panose="020B0604020202020204" pitchFamily="34" charset="0"/>
                        </a:rPr>
                        <a:t>SQL Database</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chemeClr val="accent2">
                        <a:lumMod val="20000"/>
                        <a:lumOff val="80000"/>
                      </a:schemeClr>
                    </a:solidFill>
                  </a:tcPr>
                </a:tc>
                <a:tc>
                  <a:txBody>
                    <a:bodyPr/>
                    <a:lstStyle/>
                    <a:p>
                      <a:pPr algn="l" fontAlgn="t"/>
                      <a:r>
                        <a:rPr lang="en-NZ" sz="1400" u="none" strike="noStrike" dirty="0">
                          <a:effectLst/>
                          <a:latin typeface="Arial" panose="020B0604020202020204" pitchFamily="34" charset="0"/>
                          <a:cs typeface="Arial" panose="020B0604020202020204" pitchFamily="34" charset="0"/>
                        </a:rPr>
                        <a:t>5 GB – 4 TB</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chemeClr val="accent2">
                        <a:lumMod val="20000"/>
                        <a:lumOff val="80000"/>
                      </a:schemeClr>
                    </a:solidFill>
                  </a:tcPr>
                </a:tc>
                <a:tc>
                  <a:txBody>
                    <a:bodyPr/>
                    <a:lstStyle/>
                    <a:p>
                      <a:pPr algn="l" fontAlgn="t"/>
                      <a:r>
                        <a:rPr lang="en-NZ" sz="1400" u="none" strike="noStrike" dirty="0">
                          <a:effectLst/>
                          <a:latin typeface="Arial" panose="020B0604020202020204" pitchFamily="34" charset="0"/>
                          <a:cs typeface="Arial" panose="020B0604020202020204" pitchFamily="34" charset="0"/>
                        </a:rPr>
                        <a:t>Up to 100 TB</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chemeClr val="accent2">
                        <a:lumMod val="20000"/>
                        <a:lumOff val="80000"/>
                      </a:schemeClr>
                    </a:solidFill>
                  </a:tcPr>
                </a:tc>
                <a:tc>
                  <a:txBody>
                    <a:bodyPr/>
                    <a:lstStyle/>
                    <a:p>
                      <a:pPr algn="l" fontAlgn="t"/>
                      <a:r>
                        <a:rPr lang="en-NZ" sz="1400" u="none" strike="noStrike" dirty="0">
                          <a:effectLst/>
                          <a:latin typeface="Arial" panose="020B0604020202020204" pitchFamily="34" charset="0"/>
                          <a:cs typeface="Arial" panose="020B0604020202020204" pitchFamily="34" charset="0"/>
                        </a:rPr>
                        <a:t>5 GB – 4 TB</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chemeClr val="accent2">
                        <a:lumMod val="20000"/>
                        <a:lumOff val="80000"/>
                      </a:schemeClr>
                    </a:solidFill>
                  </a:tcPr>
                </a:tc>
                <a:extLst>
                  <a:ext uri="{0D108BD9-81ED-4DB2-BD59-A6C34878D82A}">
                    <a16:rowId xmlns:a16="http://schemas.microsoft.com/office/drawing/2014/main" val="1390655580"/>
                  </a:ext>
                </a:extLst>
              </a:tr>
              <a:tr h="320937">
                <a:tc>
                  <a:txBody>
                    <a:bodyPr/>
                    <a:lstStyle/>
                    <a:p>
                      <a:pPr algn="l" fontAlgn="t"/>
                      <a:r>
                        <a:rPr lang="en-NZ" sz="1400" u="none" strike="noStrike">
                          <a:effectLst/>
                          <a:latin typeface="Arial" panose="020B0604020202020204" pitchFamily="34" charset="0"/>
                          <a:cs typeface="Arial" panose="020B0604020202020204" pitchFamily="34" charset="0"/>
                        </a:rPr>
                        <a:t> </a:t>
                      </a:r>
                      <a:endParaRPr lang="en-NZ" sz="1400" b="0" i="0" u="none" strike="noStrike">
                        <a:solidFill>
                          <a:srgbClr val="000000"/>
                        </a:solidFill>
                        <a:effectLst/>
                        <a:latin typeface="Arial" panose="020B0604020202020204" pitchFamily="34" charset="0"/>
                        <a:cs typeface="Arial" panose="020B0604020202020204" pitchFamily="34" charset="0"/>
                      </a:endParaRPr>
                    </a:p>
                  </a:txBody>
                  <a:tcPr marL="3025" marR="3025" marT="3025" marB="0"/>
                </a:tc>
                <a:tc>
                  <a:txBody>
                    <a:bodyPr/>
                    <a:lstStyle/>
                    <a:p>
                      <a:pPr algn="l" fontAlgn="t"/>
                      <a:r>
                        <a:rPr lang="en-NZ" sz="1400" u="none" strike="noStrike" dirty="0">
                          <a:effectLst/>
                          <a:latin typeface="Arial" panose="020B0604020202020204" pitchFamily="34" charset="0"/>
                          <a:cs typeface="Arial" panose="020B0604020202020204" pitchFamily="34" charset="0"/>
                        </a:rPr>
                        <a:t>SQL Managed Instance</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chemeClr val="accent5">
                        <a:lumMod val="20000"/>
                        <a:lumOff val="80000"/>
                      </a:schemeClr>
                    </a:solidFill>
                  </a:tcPr>
                </a:tc>
                <a:tc>
                  <a:txBody>
                    <a:bodyPr/>
                    <a:lstStyle/>
                    <a:p>
                      <a:pPr algn="l" fontAlgn="t"/>
                      <a:r>
                        <a:rPr lang="en-NZ" sz="1400" u="none" strike="noStrike" dirty="0">
                          <a:effectLst/>
                          <a:latin typeface="Arial" panose="020B0604020202020204" pitchFamily="34" charset="0"/>
                          <a:cs typeface="Arial" panose="020B0604020202020204" pitchFamily="34" charset="0"/>
                        </a:rPr>
                        <a:t>32 GB – 8 TB</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chemeClr val="accent5">
                        <a:lumMod val="20000"/>
                        <a:lumOff val="80000"/>
                      </a:schemeClr>
                    </a:solidFill>
                  </a:tcPr>
                </a:tc>
                <a:tc>
                  <a:txBody>
                    <a:bodyPr/>
                    <a:lstStyle/>
                    <a:p>
                      <a:pPr algn="l" fontAlgn="t"/>
                      <a:r>
                        <a:rPr lang="en-NZ" sz="1400" u="none" strike="noStrike" dirty="0">
                          <a:effectLst/>
                          <a:latin typeface="Arial" panose="020B0604020202020204" pitchFamily="34" charset="0"/>
                          <a:cs typeface="Arial" panose="020B0604020202020204" pitchFamily="34" charset="0"/>
                        </a:rPr>
                        <a:t>N/A</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chemeClr val="accent5">
                        <a:lumMod val="20000"/>
                        <a:lumOff val="80000"/>
                      </a:schemeClr>
                    </a:solidFill>
                  </a:tcPr>
                </a:tc>
                <a:tc>
                  <a:txBody>
                    <a:bodyPr/>
                    <a:lstStyle/>
                    <a:p>
                      <a:pPr algn="l" fontAlgn="t"/>
                      <a:r>
                        <a:rPr lang="en-NZ" sz="1400" u="none" strike="noStrike" dirty="0">
                          <a:effectLst/>
                          <a:latin typeface="Arial" panose="020B0604020202020204" pitchFamily="34" charset="0"/>
                          <a:cs typeface="Arial" panose="020B0604020202020204" pitchFamily="34" charset="0"/>
                        </a:rPr>
                        <a:t>32 GB – 4 TB</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chemeClr val="accent5">
                        <a:lumMod val="20000"/>
                        <a:lumOff val="80000"/>
                      </a:schemeClr>
                    </a:solidFill>
                  </a:tcPr>
                </a:tc>
                <a:extLst>
                  <a:ext uri="{0D108BD9-81ED-4DB2-BD59-A6C34878D82A}">
                    <a16:rowId xmlns:a16="http://schemas.microsoft.com/office/drawing/2014/main" val="581550634"/>
                  </a:ext>
                </a:extLst>
              </a:tr>
              <a:tr h="164929">
                <a:tc>
                  <a:txBody>
                    <a:bodyPr/>
                    <a:lstStyle/>
                    <a:p>
                      <a:pPr algn="l" fontAlgn="t"/>
                      <a:r>
                        <a:rPr lang="en-NZ" sz="1400" u="none" strike="noStrike">
                          <a:effectLst/>
                          <a:latin typeface="Arial" panose="020B0604020202020204" pitchFamily="34" charset="0"/>
                          <a:cs typeface="Arial" panose="020B0604020202020204" pitchFamily="34" charset="0"/>
                        </a:rPr>
                        <a:t>Storage size</a:t>
                      </a:r>
                      <a:endParaRPr lang="en-NZ" sz="1400" b="1" i="0" u="none" strike="noStrike">
                        <a:solidFill>
                          <a:srgbClr val="000000"/>
                        </a:solidFill>
                        <a:effectLst/>
                        <a:latin typeface="Arial" panose="020B0604020202020204" pitchFamily="34" charset="0"/>
                        <a:cs typeface="Arial" panose="020B0604020202020204" pitchFamily="34" charset="0"/>
                      </a:endParaRPr>
                    </a:p>
                  </a:txBody>
                  <a:tcPr marL="3025" marR="3025" marT="3025" marB="0"/>
                </a:tc>
                <a:tc>
                  <a:txBody>
                    <a:bodyPr/>
                    <a:lstStyle/>
                    <a:p>
                      <a:pPr algn="l" fontAlgn="t"/>
                      <a:r>
                        <a:rPr lang="en-NZ" sz="1400" u="none" strike="noStrike" dirty="0">
                          <a:effectLst/>
                          <a:latin typeface="Arial" panose="020B0604020202020204" pitchFamily="34" charset="0"/>
                          <a:cs typeface="Arial" panose="020B0604020202020204" pitchFamily="34" charset="0"/>
                        </a:rPr>
                        <a:t>SQL Database</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chemeClr val="accent2">
                        <a:lumMod val="20000"/>
                        <a:lumOff val="80000"/>
                      </a:schemeClr>
                    </a:solidFill>
                  </a:tcPr>
                </a:tc>
                <a:tc>
                  <a:txBody>
                    <a:bodyPr/>
                    <a:lstStyle/>
                    <a:p>
                      <a:pPr algn="l" fontAlgn="t"/>
                      <a:r>
                        <a:rPr lang="en-NZ" sz="1400" u="none" strike="noStrike" dirty="0">
                          <a:effectLst/>
                          <a:latin typeface="Arial" panose="020B0604020202020204" pitchFamily="34" charset="0"/>
                          <a:cs typeface="Arial" panose="020B0604020202020204" pitchFamily="34" charset="0"/>
                        </a:rPr>
                        <a:t>5 GB – 4 TB</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chemeClr val="accent2">
                        <a:lumMod val="20000"/>
                        <a:lumOff val="80000"/>
                      </a:schemeClr>
                    </a:solidFill>
                  </a:tcPr>
                </a:tc>
                <a:tc>
                  <a:txBody>
                    <a:bodyPr/>
                    <a:lstStyle/>
                    <a:p>
                      <a:pPr algn="l" fontAlgn="t"/>
                      <a:r>
                        <a:rPr lang="en-NZ" sz="1400" u="none" strike="noStrike" dirty="0">
                          <a:effectLst/>
                          <a:latin typeface="Arial" panose="020B0604020202020204" pitchFamily="34" charset="0"/>
                          <a:cs typeface="Arial" panose="020B0604020202020204" pitchFamily="34" charset="0"/>
                        </a:rPr>
                        <a:t>Up to 100 TB</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chemeClr val="accent2">
                        <a:lumMod val="20000"/>
                        <a:lumOff val="80000"/>
                      </a:schemeClr>
                    </a:solidFill>
                  </a:tcPr>
                </a:tc>
                <a:tc>
                  <a:txBody>
                    <a:bodyPr/>
                    <a:lstStyle/>
                    <a:p>
                      <a:pPr algn="l" fontAlgn="t"/>
                      <a:r>
                        <a:rPr lang="en-NZ" sz="1400" u="none" strike="noStrike" dirty="0">
                          <a:effectLst/>
                          <a:latin typeface="Arial" panose="020B0604020202020204" pitchFamily="34" charset="0"/>
                          <a:cs typeface="Arial" panose="020B0604020202020204" pitchFamily="34" charset="0"/>
                        </a:rPr>
                        <a:t>5 GB – 4 TB</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chemeClr val="accent2">
                        <a:lumMod val="20000"/>
                        <a:lumOff val="80000"/>
                      </a:schemeClr>
                    </a:solidFill>
                  </a:tcPr>
                </a:tc>
                <a:extLst>
                  <a:ext uri="{0D108BD9-81ED-4DB2-BD59-A6C34878D82A}">
                    <a16:rowId xmlns:a16="http://schemas.microsoft.com/office/drawing/2014/main" val="3025786870"/>
                  </a:ext>
                </a:extLst>
              </a:tr>
              <a:tr h="320937">
                <a:tc>
                  <a:txBody>
                    <a:bodyPr/>
                    <a:lstStyle/>
                    <a:p>
                      <a:pPr algn="l" fontAlgn="t"/>
                      <a:r>
                        <a:rPr lang="en-NZ" sz="1400" u="none" strike="noStrike">
                          <a:effectLst/>
                          <a:latin typeface="Arial" panose="020B0604020202020204" pitchFamily="34" charset="0"/>
                          <a:cs typeface="Arial" panose="020B0604020202020204" pitchFamily="34" charset="0"/>
                        </a:rPr>
                        <a:t> </a:t>
                      </a:r>
                      <a:endParaRPr lang="en-NZ" sz="1400" b="0" i="0" u="none" strike="noStrike">
                        <a:solidFill>
                          <a:srgbClr val="000000"/>
                        </a:solidFill>
                        <a:effectLst/>
                        <a:latin typeface="Arial" panose="020B0604020202020204" pitchFamily="34" charset="0"/>
                        <a:cs typeface="Arial" panose="020B0604020202020204" pitchFamily="34" charset="0"/>
                      </a:endParaRPr>
                    </a:p>
                  </a:txBody>
                  <a:tcPr marL="3025" marR="3025" marT="3025" marB="0"/>
                </a:tc>
                <a:tc>
                  <a:txBody>
                    <a:bodyPr/>
                    <a:lstStyle/>
                    <a:p>
                      <a:pPr algn="l" fontAlgn="t"/>
                      <a:r>
                        <a:rPr lang="en-NZ" sz="1400" u="none" strike="noStrike" dirty="0">
                          <a:effectLst/>
                          <a:latin typeface="Arial" panose="020B0604020202020204" pitchFamily="34" charset="0"/>
                          <a:cs typeface="Arial" panose="020B0604020202020204" pitchFamily="34" charset="0"/>
                        </a:rPr>
                        <a:t>SQL Managed Instance</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chemeClr val="accent5">
                        <a:lumMod val="20000"/>
                        <a:lumOff val="80000"/>
                      </a:schemeClr>
                    </a:solidFill>
                  </a:tcPr>
                </a:tc>
                <a:tc>
                  <a:txBody>
                    <a:bodyPr/>
                    <a:lstStyle/>
                    <a:p>
                      <a:pPr algn="l" fontAlgn="t"/>
                      <a:r>
                        <a:rPr lang="en-NZ" sz="1400" u="none" strike="noStrike" dirty="0">
                          <a:effectLst/>
                          <a:latin typeface="Arial" panose="020B0604020202020204" pitchFamily="34" charset="0"/>
                          <a:cs typeface="Arial" panose="020B0604020202020204" pitchFamily="34" charset="0"/>
                        </a:rPr>
                        <a:t>32 GB – 8 TB</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chemeClr val="accent5">
                        <a:lumMod val="20000"/>
                        <a:lumOff val="80000"/>
                      </a:schemeClr>
                    </a:solidFill>
                  </a:tcPr>
                </a:tc>
                <a:tc>
                  <a:txBody>
                    <a:bodyPr/>
                    <a:lstStyle/>
                    <a:p>
                      <a:pPr algn="l" fontAlgn="t"/>
                      <a:r>
                        <a:rPr lang="en-NZ" sz="1400" u="none" strike="noStrike" dirty="0">
                          <a:effectLst/>
                          <a:latin typeface="Arial" panose="020B0604020202020204" pitchFamily="34" charset="0"/>
                          <a:cs typeface="Arial" panose="020B0604020202020204" pitchFamily="34" charset="0"/>
                        </a:rPr>
                        <a:t>N/A</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chemeClr val="accent5">
                        <a:lumMod val="20000"/>
                        <a:lumOff val="80000"/>
                      </a:schemeClr>
                    </a:solidFill>
                  </a:tcPr>
                </a:tc>
                <a:tc>
                  <a:txBody>
                    <a:bodyPr/>
                    <a:lstStyle/>
                    <a:p>
                      <a:pPr algn="l" fontAlgn="t"/>
                      <a:r>
                        <a:rPr lang="en-NZ" sz="1400" u="none" strike="noStrike" dirty="0">
                          <a:effectLst/>
                          <a:latin typeface="Arial" panose="020B0604020202020204" pitchFamily="34" charset="0"/>
                          <a:cs typeface="Arial" panose="020B0604020202020204" pitchFamily="34" charset="0"/>
                        </a:rPr>
                        <a:t>32 GB – 4 TB</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chemeClr val="accent5">
                        <a:lumMod val="20000"/>
                        <a:lumOff val="80000"/>
                      </a:schemeClr>
                    </a:solidFill>
                  </a:tcPr>
                </a:tc>
                <a:extLst>
                  <a:ext uri="{0D108BD9-81ED-4DB2-BD59-A6C34878D82A}">
                    <a16:rowId xmlns:a16="http://schemas.microsoft.com/office/drawing/2014/main" val="1564155903"/>
                  </a:ext>
                </a:extLst>
              </a:tr>
              <a:tr h="164929">
                <a:tc>
                  <a:txBody>
                    <a:bodyPr/>
                    <a:lstStyle/>
                    <a:p>
                      <a:pPr algn="l" fontAlgn="t"/>
                      <a:r>
                        <a:rPr lang="en-NZ" sz="1400" u="none" strike="noStrike">
                          <a:effectLst/>
                          <a:latin typeface="Arial" panose="020B0604020202020204" pitchFamily="34" charset="0"/>
                          <a:cs typeface="Arial" panose="020B0604020202020204" pitchFamily="34" charset="0"/>
                        </a:rPr>
                        <a:t>TempDB size</a:t>
                      </a:r>
                      <a:endParaRPr lang="en-NZ" sz="1400" b="1" i="0" u="none" strike="noStrike">
                        <a:solidFill>
                          <a:srgbClr val="000000"/>
                        </a:solidFill>
                        <a:effectLst/>
                        <a:latin typeface="Arial" panose="020B0604020202020204" pitchFamily="34" charset="0"/>
                        <a:cs typeface="Arial" panose="020B0604020202020204" pitchFamily="34" charset="0"/>
                      </a:endParaRPr>
                    </a:p>
                  </a:txBody>
                  <a:tcPr marL="3025" marR="3025" marT="3025" marB="0"/>
                </a:tc>
                <a:tc>
                  <a:txBody>
                    <a:bodyPr/>
                    <a:lstStyle/>
                    <a:p>
                      <a:pPr algn="l" fontAlgn="t"/>
                      <a:r>
                        <a:rPr lang="en-NZ" sz="1400" u="none" strike="noStrike" dirty="0">
                          <a:effectLst/>
                          <a:latin typeface="Arial" panose="020B0604020202020204" pitchFamily="34" charset="0"/>
                          <a:cs typeface="Arial" panose="020B0604020202020204" pitchFamily="34" charset="0"/>
                        </a:rPr>
                        <a:t>SQL Database</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chemeClr val="accent2">
                        <a:lumMod val="20000"/>
                        <a:lumOff val="80000"/>
                      </a:schemeClr>
                    </a:solidFill>
                  </a:tcPr>
                </a:tc>
                <a:tc>
                  <a:txBody>
                    <a:bodyPr/>
                    <a:lstStyle/>
                    <a:p>
                      <a:pPr algn="l" fontAlgn="t"/>
                      <a:r>
                        <a:rPr lang="en-NZ" sz="1400" u="none" strike="noStrike" dirty="0">
                          <a:effectLst/>
                          <a:latin typeface="Arial" panose="020B0604020202020204" pitchFamily="34" charset="0"/>
                          <a:cs typeface="Arial" panose="020B0604020202020204" pitchFamily="34" charset="0"/>
                        </a:rPr>
                        <a:t>32 GB per </a:t>
                      </a:r>
                      <a:r>
                        <a:rPr lang="en-NZ" sz="1400" u="none" strike="noStrike" dirty="0" err="1">
                          <a:effectLst/>
                          <a:latin typeface="Arial" panose="020B0604020202020204" pitchFamily="34" charset="0"/>
                          <a:cs typeface="Arial" panose="020B0604020202020204" pitchFamily="34" charset="0"/>
                        </a:rPr>
                        <a:t>vCore</a:t>
                      </a:r>
                      <a:endParaRPr lang="en-NZ" sz="1400" b="0" i="0" u="none" strike="noStrike" dirty="0">
                        <a:solidFill>
                          <a:srgbClr val="0563C1"/>
                        </a:solidFill>
                        <a:effectLst/>
                        <a:latin typeface="Arial" panose="020B0604020202020204" pitchFamily="34" charset="0"/>
                        <a:cs typeface="Arial" panose="020B0604020202020204" pitchFamily="34" charset="0"/>
                      </a:endParaRPr>
                    </a:p>
                  </a:txBody>
                  <a:tcPr marL="3025" marR="3025" marT="3025" marB="0">
                    <a:solidFill>
                      <a:schemeClr val="accent2">
                        <a:lumMod val="20000"/>
                        <a:lumOff val="80000"/>
                      </a:schemeClr>
                    </a:solidFill>
                  </a:tcPr>
                </a:tc>
                <a:tc>
                  <a:txBody>
                    <a:bodyPr/>
                    <a:lstStyle/>
                    <a:p>
                      <a:pPr algn="l" fontAlgn="t"/>
                      <a:r>
                        <a:rPr lang="en-NZ" sz="1400" u="none" strike="noStrike" dirty="0">
                          <a:effectLst/>
                          <a:latin typeface="Arial" panose="020B0604020202020204" pitchFamily="34" charset="0"/>
                          <a:cs typeface="Arial" panose="020B0604020202020204" pitchFamily="34" charset="0"/>
                        </a:rPr>
                        <a:t>32 GB per </a:t>
                      </a:r>
                      <a:r>
                        <a:rPr lang="en-NZ" sz="1400" u="none" strike="noStrike" dirty="0" err="1">
                          <a:effectLst/>
                          <a:latin typeface="Arial" panose="020B0604020202020204" pitchFamily="34" charset="0"/>
                          <a:cs typeface="Arial" panose="020B0604020202020204" pitchFamily="34" charset="0"/>
                        </a:rPr>
                        <a:t>vCore</a:t>
                      </a:r>
                      <a:endParaRPr lang="en-NZ" sz="1400" b="0" i="0" u="none" strike="noStrike" dirty="0">
                        <a:solidFill>
                          <a:srgbClr val="0563C1"/>
                        </a:solidFill>
                        <a:effectLst/>
                        <a:latin typeface="Arial" panose="020B0604020202020204" pitchFamily="34" charset="0"/>
                        <a:cs typeface="Arial" panose="020B0604020202020204" pitchFamily="34" charset="0"/>
                      </a:endParaRPr>
                    </a:p>
                  </a:txBody>
                  <a:tcPr marL="3025" marR="3025" marT="3025" marB="0">
                    <a:solidFill>
                      <a:schemeClr val="accent2">
                        <a:lumMod val="20000"/>
                        <a:lumOff val="80000"/>
                      </a:schemeClr>
                    </a:solidFill>
                  </a:tcPr>
                </a:tc>
                <a:tc>
                  <a:txBody>
                    <a:bodyPr/>
                    <a:lstStyle/>
                    <a:p>
                      <a:pPr algn="l" fontAlgn="t"/>
                      <a:r>
                        <a:rPr lang="en-NZ" sz="1400" u="none" strike="noStrike" dirty="0">
                          <a:effectLst/>
                          <a:latin typeface="Arial" panose="020B0604020202020204" pitchFamily="34" charset="0"/>
                          <a:cs typeface="Arial" panose="020B0604020202020204" pitchFamily="34" charset="0"/>
                        </a:rPr>
                        <a:t>32 GB per </a:t>
                      </a:r>
                      <a:r>
                        <a:rPr lang="en-NZ" sz="1400" u="none" strike="noStrike" dirty="0" err="1">
                          <a:effectLst/>
                          <a:latin typeface="Arial" panose="020B0604020202020204" pitchFamily="34" charset="0"/>
                          <a:cs typeface="Arial" panose="020B0604020202020204" pitchFamily="34" charset="0"/>
                        </a:rPr>
                        <a:t>vCore</a:t>
                      </a:r>
                      <a:endParaRPr lang="en-NZ" sz="1400" b="0" i="0" u="none" strike="noStrike" dirty="0">
                        <a:solidFill>
                          <a:srgbClr val="0563C1"/>
                        </a:solidFill>
                        <a:effectLst/>
                        <a:latin typeface="Arial" panose="020B0604020202020204" pitchFamily="34" charset="0"/>
                        <a:cs typeface="Arial" panose="020B0604020202020204" pitchFamily="34" charset="0"/>
                      </a:endParaRPr>
                    </a:p>
                  </a:txBody>
                  <a:tcPr marL="3025" marR="3025" marT="3025" marB="0">
                    <a:solidFill>
                      <a:schemeClr val="accent2">
                        <a:lumMod val="20000"/>
                        <a:lumOff val="80000"/>
                      </a:schemeClr>
                    </a:solidFill>
                  </a:tcPr>
                </a:tc>
                <a:extLst>
                  <a:ext uri="{0D108BD9-81ED-4DB2-BD59-A6C34878D82A}">
                    <a16:rowId xmlns:a16="http://schemas.microsoft.com/office/drawing/2014/main" val="188334282"/>
                  </a:ext>
                </a:extLst>
              </a:tr>
              <a:tr h="181390">
                <a:tc>
                  <a:txBody>
                    <a:bodyPr/>
                    <a:lstStyle/>
                    <a:p>
                      <a:pPr algn="l" fontAlgn="t"/>
                      <a:r>
                        <a:rPr lang="en-NZ" sz="1400" u="none" strike="noStrike">
                          <a:effectLst/>
                          <a:latin typeface="Arial" panose="020B0604020202020204" pitchFamily="34" charset="0"/>
                          <a:cs typeface="Arial" panose="020B0604020202020204" pitchFamily="34" charset="0"/>
                        </a:rPr>
                        <a:t> </a:t>
                      </a:r>
                      <a:endParaRPr lang="en-NZ" sz="1400" b="0" i="0" u="none" strike="noStrike">
                        <a:solidFill>
                          <a:srgbClr val="000000"/>
                        </a:solidFill>
                        <a:effectLst/>
                        <a:latin typeface="Arial" panose="020B0604020202020204" pitchFamily="34" charset="0"/>
                        <a:cs typeface="Arial" panose="020B0604020202020204" pitchFamily="34" charset="0"/>
                      </a:endParaRPr>
                    </a:p>
                  </a:txBody>
                  <a:tcPr marL="3025" marR="3025" marT="3025" marB="0"/>
                </a:tc>
                <a:tc>
                  <a:txBody>
                    <a:bodyPr/>
                    <a:lstStyle/>
                    <a:p>
                      <a:pPr algn="l" fontAlgn="t"/>
                      <a:r>
                        <a:rPr lang="en-NZ" sz="1400" u="none" strike="noStrike" dirty="0">
                          <a:effectLst/>
                          <a:latin typeface="Arial" panose="020B0604020202020204" pitchFamily="34" charset="0"/>
                          <a:cs typeface="Arial" panose="020B0604020202020204" pitchFamily="34" charset="0"/>
                        </a:rPr>
                        <a:t>SQL Managed Instance</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chemeClr val="accent5">
                        <a:lumMod val="20000"/>
                        <a:lumOff val="80000"/>
                      </a:schemeClr>
                    </a:solidFill>
                  </a:tcPr>
                </a:tc>
                <a:tc>
                  <a:txBody>
                    <a:bodyPr/>
                    <a:lstStyle/>
                    <a:p>
                      <a:pPr algn="l" fontAlgn="t"/>
                      <a:r>
                        <a:rPr lang="en-NZ" sz="1400" u="none" strike="noStrike" dirty="0">
                          <a:effectLst/>
                          <a:latin typeface="Arial" panose="020B0604020202020204" pitchFamily="34" charset="0"/>
                          <a:cs typeface="Arial" panose="020B0604020202020204" pitchFamily="34" charset="0"/>
                        </a:rPr>
                        <a:t>24 GB per </a:t>
                      </a:r>
                      <a:r>
                        <a:rPr lang="en-NZ" sz="1400" u="none" strike="noStrike" dirty="0" err="1">
                          <a:effectLst/>
                          <a:latin typeface="Arial" panose="020B0604020202020204" pitchFamily="34" charset="0"/>
                          <a:cs typeface="Arial" panose="020B0604020202020204" pitchFamily="34" charset="0"/>
                        </a:rPr>
                        <a:t>vCore</a:t>
                      </a:r>
                      <a:endParaRPr lang="en-NZ" sz="1400" b="0" i="0" u="none" strike="noStrike" dirty="0">
                        <a:solidFill>
                          <a:srgbClr val="0563C1"/>
                        </a:solidFill>
                        <a:effectLst/>
                        <a:latin typeface="Arial" panose="020B0604020202020204" pitchFamily="34" charset="0"/>
                        <a:cs typeface="Arial" panose="020B0604020202020204" pitchFamily="34" charset="0"/>
                      </a:endParaRPr>
                    </a:p>
                  </a:txBody>
                  <a:tcPr marL="3025" marR="3025" marT="3025" marB="0">
                    <a:solidFill>
                      <a:schemeClr val="accent5">
                        <a:lumMod val="20000"/>
                        <a:lumOff val="80000"/>
                      </a:schemeClr>
                    </a:solidFill>
                  </a:tcPr>
                </a:tc>
                <a:tc>
                  <a:txBody>
                    <a:bodyPr/>
                    <a:lstStyle/>
                    <a:p>
                      <a:pPr algn="l" fontAlgn="t"/>
                      <a:r>
                        <a:rPr lang="en-NZ" sz="1400" u="none" strike="noStrike" dirty="0">
                          <a:effectLst/>
                          <a:latin typeface="Arial" panose="020B0604020202020204" pitchFamily="34" charset="0"/>
                          <a:cs typeface="Arial" panose="020B0604020202020204" pitchFamily="34" charset="0"/>
                        </a:rPr>
                        <a:t>N/A</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chemeClr val="accent5">
                        <a:lumMod val="20000"/>
                        <a:lumOff val="80000"/>
                      </a:schemeClr>
                    </a:solidFill>
                  </a:tcPr>
                </a:tc>
                <a:tc>
                  <a:txBody>
                    <a:bodyPr/>
                    <a:lstStyle/>
                    <a:p>
                      <a:pPr algn="l" fontAlgn="t"/>
                      <a:r>
                        <a:rPr lang="en-US" sz="1400" u="none" strike="noStrike" dirty="0">
                          <a:effectLst/>
                          <a:latin typeface="Arial" panose="020B0604020202020204" pitchFamily="34" charset="0"/>
                          <a:cs typeface="Arial" panose="020B0604020202020204" pitchFamily="34" charset="0"/>
                        </a:rPr>
                        <a:t>Up to 4 TB - limited by storage size</a:t>
                      </a:r>
                      <a:endParaRPr lang="en-US" sz="1400" b="0" i="0" u="none" strike="noStrike" dirty="0">
                        <a:solidFill>
                          <a:srgbClr val="0563C1"/>
                        </a:solidFill>
                        <a:effectLst/>
                        <a:latin typeface="Arial" panose="020B0604020202020204" pitchFamily="34" charset="0"/>
                        <a:cs typeface="Arial" panose="020B0604020202020204" pitchFamily="34" charset="0"/>
                      </a:endParaRPr>
                    </a:p>
                  </a:txBody>
                  <a:tcPr marL="3025" marR="3025" marT="3025" marB="0">
                    <a:solidFill>
                      <a:schemeClr val="accent5">
                        <a:lumMod val="20000"/>
                        <a:lumOff val="80000"/>
                      </a:schemeClr>
                    </a:solidFill>
                  </a:tcPr>
                </a:tc>
                <a:extLst>
                  <a:ext uri="{0D108BD9-81ED-4DB2-BD59-A6C34878D82A}">
                    <a16:rowId xmlns:a16="http://schemas.microsoft.com/office/drawing/2014/main" val="1310465257"/>
                  </a:ext>
                </a:extLst>
              </a:tr>
              <a:tr h="164929">
                <a:tc>
                  <a:txBody>
                    <a:bodyPr/>
                    <a:lstStyle/>
                    <a:p>
                      <a:pPr algn="l" fontAlgn="t"/>
                      <a:r>
                        <a:rPr lang="en-NZ" sz="1400" u="none" strike="noStrike">
                          <a:effectLst/>
                          <a:latin typeface="Arial" panose="020B0604020202020204" pitchFamily="34" charset="0"/>
                          <a:cs typeface="Arial" panose="020B0604020202020204" pitchFamily="34" charset="0"/>
                        </a:rPr>
                        <a:t>Log write throughput</a:t>
                      </a:r>
                      <a:endParaRPr lang="en-NZ" sz="1400" b="1" i="0" u="none" strike="noStrike">
                        <a:solidFill>
                          <a:srgbClr val="000000"/>
                        </a:solidFill>
                        <a:effectLst/>
                        <a:latin typeface="Arial" panose="020B0604020202020204" pitchFamily="34" charset="0"/>
                        <a:cs typeface="Arial" panose="020B0604020202020204" pitchFamily="34" charset="0"/>
                      </a:endParaRPr>
                    </a:p>
                  </a:txBody>
                  <a:tcPr marL="3025" marR="3025" marT="3025" marB="0"/>
                </a:tc>
                <a:tc>
                  <a:txBody>
                    <a:bodyPr/>
                    <a:lstStyle/>
                    <a:p>
                      <a:pPr algn="l" fontAlgn="t"/>
                      <a:r>
                        <a:rPr lang="en-NZ" sz="1400" u="none" strike="noStrike" dirty="0">
                          <a:effectLst/>
                          <a:latin typeface="Arial" panose="020B0604020202020204" pitchFamily="34" charset="0"/>
                          <a:cs typeface="Arial" panose="020B0604020202020204" pitchFamily="34" charset="0"/>
                        </a:rPr>
                        <a:t>SQL Database</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chemeClr val="accent2">
                        <a:lumMod val="20000"/>
                        <a:lumOff val="80000"/>
                      </a:schemeClr>
                    </a:solidFill>
                  </a:tcPr>
                </a:tc>
                <a:tc>
                  <a:txBody>
                    <a:bodyPr/>
                    <a:lstStyle/>
                    <a:p>
                      <a:pPr algn="l" fontAlgn="t"/>
                      <a:r>
                        <a:rPr lang="en-US" sz="1400" u="none" strike="noStrike" dirty="0">
                          <a:effectLst/>
                          <a:latin typeface="Arial" panose="020B0604020202020204" pitchFamily="34" charset="0"/>
                          <a:cs typeface="Arial" panose="020B0604020202020204" pitchFamily="34" charset="0"/>
                        </a:rPr>
                        <a:t>1.875 MB/s per </a:t>
                      </a:r>
                      <a:r>
                        <a:rPr lang="en-US" sz="1400" u="none" strike="noStrike" dirty="0" err="1">
                          <a:effectLst/>
                          <a:latin typeface="Arial" panose="020B0604020202020204" pitchFamily="34" charset="0"/>
                          <a:cs typeface="Arial" panose="020B0604020202020204" pitchFamily="34" charset="0"/>
                        </a:rPr>
                        <a:t>vCore</a:t>
                      </a:r>
                      <a:r>
                        <a:rPr lang="en-US" sz="1400" u="none" strike="noStrike" dirty="0">
                          <a:effectLst/>
                          <a:latin typeface="Arial" panose="020B0604020202020204" pitchFamily="34" charset="0"/>
                          <a:cs typeface="Arial" panose="020B0604020202020204" pitchFamily="34" charset="0"/>
                        </a:rPr>
                        <a:t> (max 30 MB/s)</a:t>
                      </a:r>
                      <a:endParaRPr lang="en-US" sz="1400" b="0" i="0" u="none" strike="noStrike" dirty="0">
                        <a:solidFill>
                          <a:srgbClr val="0563C1"/>
                        </a:solidFill>
                        <a:effectLst/>
                        <a:latin typeface="Arial" panose="020B0604020202020204" pitchFamily="34" charset="0"/>
                        <a:cs typeface="Arial" panose="020B0604020202020204" pitchFamily="34" charset="0"/>
                      </a:endParaRPr>
                    </a:p>
                  </a:txBody>
                  <a:tcPr marL="3025" marR="3025" marT="3025" marB="0">
                    <a:solidFill>
                      <a:schemeClr val="accent2">
                        <a:lumMod val="20000"/>
                        <a:lumOff val="80000"/>
                      </a:schemeClr>
                    </a:solidFill>
                  </a:tcPr>
                </a:tc>
                <a:tc>
                  <a:txBody>
                    <a:bodyPr/>
                    <a:lstStyle/>
                    <a:p>
                      <a:pPr algn="l" fontAlgn="t"/>
                      <a:r>
                        <a:rPr lang="en-NZ" sz="1400" u="none" strike="noStrike" dirty="0">
                          <a:effectLst/>
                          <a:latin typeface="Arial" panose="020B0604020202020204" pitchFamily="34" charset="0"/>
                          <a:cs typeface="Arial" panose="020B0604020202020204" pitchFamily="34" charset="0"/>
                        </a:rPr>
                        <a:t>100 MB/s</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chemeClr val="accent2">
                        <a:lumMod val="20000"/>
                        <a:lumOff val="80000"/>
                      </a:schemeClr>
                    </a:solidFill>
                  </a:tcPr>
                </a:tc>
                <a:tc>
                  <a:txBody>
                    <a:bodyPr/>
                    <a:lstStyle/>
                    <a:p>
                      <a:pPr algn="l" fontAlgn="t"/>
                      <a:r>
                        <a:rPr lang="en-US" sz="1400" u="none" strike="noStrike" dirty="0">
                          <a:effectLst/>
                          <a:latin typeface="Arial" panose="020B0604020202020204" pitchFamily="34" charset="0"/>
                          <a:cs typeface="Arial" panose="020B0604020202020204" pitchFamily="34" charset="0"/>
                        </a:rPr>
                        <a:t>6 MB/s per </a:t>
                      </a:r>
                      <a:r>
                        <a:rPr lang="en-US" sz="1400" u="none" strike="noStrike" dirty="0" err="1">
                          <a:effectLst/>
                          <a:latin typeface="Arial" panose="020B0604020202020204" pitchFamily="34" charset="0"/>
                          <a:cs typeface="Arial" panose="020B0604020202020204" pitchFamily="34" charset="0"/>
                        </a:rPr>
                        <a:t>vCore</a:t>
                      </a:r>
                      <a:r>
                        <a:rPr lang="en-US" sz="1400" u="none" strike="noStrike" dirty="0">
                          <a:effectLst/>
                          <a:latin typeface="Arial" panose="020B0604020202020204" pitchFamily="34" charset="0"/>
                          <a:cs typeface="Arial" panose="020B0604020202020204" pitchFamily="34" charset="0"/>
                        </a:rPr>
                        <a:t> (max 96 MB/s)</a:t>
                      </a:r>
                      <a:endParaRPr lang="en-US" sz="1400" b="0" i="0" u="none" strike="noStrike" dirty="0">
                        <a:solidFill>
                          <a:srgbClr val="0563C1"/>
                        </a:solidFill>
                        <a:effectLst/>
                        <a:latin typeface="Arial" panose="020B0604020202020204" pitchFamily="34" charset="0"/>
                        <a:cs typeface="Arial" panose="020B0604020202020204" pitchFamily="34" charset="0"/>
                      </a:endParaRPr>
                    </a:p>
                  </a:txBody>
                  <a:tcPr marL="3025" marR="3025" marT="3025" marB="0">
                    <a:solidFill>
                      <a:schemeClr val="accent2">
                        <a:lumMod val="20000"/>
                        <a:lumOff val="80000"/>
                      </a:schemeClr>
                    </a:solidFill>
                  </a:tcPr>
                </a:tc>
                <a:extLst>
                  <a:ext uri="{0D108BD9-81ED-4DB2-BD59-A6C34878D82A}">
                    <a16:rowId xmlns:a16="http://schemas.microsoft.com/office/drawing/2014/main" val="2633916693"/>
                  </a:ext>
                </a:extLst>
              </a:tr>
              <a:tr h="320937">
                <a:tc>
                  <a:txBody>
                    <a:bodyPr/>
                    <a:lstStyle/>
                    <a:p>
                      <a:pPr algn="l" fontAlgn="t"/>
                      <a:r>
                        <a:rPr lang="en-NZ" sz="1400" u="none" strike="noStrike">
                          <a:effectLst/>
                          <a:latin typeface="Arial" panose="020B0604020202020204" pitchFamily="34" charset="0"/>
                          <a:cs typeface="Arial" panose="020B0604020202020204" pitchFamily="34" charset="0"/>
                        </a:rPr>
                        <a:t> </a:t>
                      </a:r>
                      <a:endParaRPr lang="en-NZ" sz="1400" b="0" i="0" u="none" strike="noStrike">
                        <a:solidFill>
                          <a:srgbClr val="000000"/>
                        </a:solidFill>
                        <a:effectLst/>
                        <a:latin typeface="Arial" panose="020B0604020202020204" pitchFamily="34" charset="0"/>
                        <a:cs typeface="Arial" panose="020B0604020202020204" pitchFamily="34" charset="0"/>
                      </a:endParaRPr>
                    </a:p>
                  </a:txBody>
                  <a:tcPr marL="3025" marR="3025" marT="3025" marB="0"/>
                </a:tc>
                <a:tc>
                  <a:txBody>
                    <a:bodyPr/>
                    <a:lstStyle/>
                    <a:p>
                      <a:pPr algn="l" fontAlgn="t"/>
                      <a:r>
                        <a:rPr lang="en-NZ" sz="1400" u="none" strike="noStrike" dirty="0">
                          <a:effectLst/>
                          <a:latin typeface="Arial" panose="020B0604020202020204" pitchFamily="34" charset="0"/>
                          <a:cs typeface="Arial" panose="020B0604020202020204" pitchFamily="34" charset="0"/>
                        </a:rPr>
                        <a:t>SQL Managed Instance</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chemeClr val="accent5">
                        <a:lumMod val="20000"/>
                        <a:lumOff val="80000"/>
                      </a:schemeClr>
                    </a:solidFill>
                  </a:tcPr>
                </a:tc>
                <a:tc>
                  <a:txBody>
                    <a:bodyPr/>
                    <a:lstStyle/>
                    <a:p>
                      <a:pPr algn="l" fontAlgn="t"/>
                      <a:r>
                        <a:rPr lang="en-US" sz="1400" u="none" strike="noStrike" dirty="0">
                          <a:effectLst/>
                          <a:latin typeface="Arial" panose="020B0604020202020204" pitchFamily="34" charset="0"/>
                          <a:cs typeface="Arial" panose="020B0604020202020204" pitchFamily="34" charset="0"/>
                        </a:rPr>
                        <a:t>3 MB/s per </a:t>
                      </a:r>
                      <a:r>
                        <a:rPr lang="en-US" sz="1400" u="none" strike="noStrike" dirty="0" err="1">
                          <a:effectLst/>
                          <a:latin typeface="Arial" panose="020B0604020202020204" pitchFamily="34" charset="0"/>
                          <a:cs typeface="Arial" panose="020B0604020202020204" pitchFamily="34" charset="0"/>
                        </a:rPr>
                        <a:t>vCore</a:t>
                      </a:r>
                      <a:r>
                        <a:rPr lang="en-US" sz="1400" u="none" strike="noStrike" dirty="0">
                          <a:effectLst/>
                          <a:latin typeface="Arial" panose="020B0604020202020204" pitchFamily="34" charset="0"/>
                          <a:cs typeface="Arial" panose="020B0604020202020204" pitchFamily="34" charset="0"/>
                        </a:rPr>
                        <a:t> (max 22 MB/s)</a:t>
                      </a:r>
                      <a:endParaRPr lang="en-US" sz="1400" b="0" i="0" u="none" strike="noStrike" dirty="0">
                        <a:solidFill>
                          <a:srgbClr val="0563C1"/>
                        </a:solidFill>
                        <a:effectLst/>
                        <a:latin typeface="Arial" panose="020B0604020202020204" pitchFamily="34" charset="0"/>
                        <a:cs typeface="Arial" panose="020B0604020202020204" pitchFamily="34" charset="0"/>
                      </a:endParaRPr>
                    </a:p>
                  </a:txBody>
                  <a:tcPr marL="3025" marR="3025" marT="3025" marB="0">
                    <a:solidFill>
                      <a:schemeClr val="accent5">
                        <a:lumMod val="20000"/>
                        <a:lumOff val="80000"/>
                      </a:schemeClr>
                    </a:solidFill>
                  </a:tcPr>
                </a:tc>
                <a:tc>
                  <a:txBody>
                    <a:bodyPr/>
                    <a:lstStyle/>
                    <a:p>
                      <a:pPr algn="l" fontAlgn="t"/>
                      <a:r>
                        <a:rPr lang="en-NZ" sz="1400" u="none" strike="noStrike" dirty="0">
                          <a:effectLst/>
                          <a:latin typeface="Arial" panose="020B0604020202020204" pitchFamily="34" charset="0"/>
                          <a:cs typeface="Arial" panose="020B0604020202020204" pitchFamily="34" charset="0"/>
                        </a:rPr>
                        <a:t>N/A</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chemeClr val="accent5">
                        <a:lumMod val="20000"/>
                        <a:lumOff val="80000"/>
                      </a:schemeClr>
                    </a:solidFill>
                  </a:tcPr>
                </a:tc>
                <a:tc>
                  <a:txBody>
                    <a:bodyPr/>
                    <a:lstStyle/>
                    <a:p>
                      <a:pPr algn="l" fontAlgn="t"/>
                      <a:r>
                        <a:rPr lang="en-US" sz="1400" u="none" strike="noStrike" dirty="0">
                          <a:effectLst/>
                          <a:latin typeface="Arial" panose="020B0604020202020204" pitchFamily="34" charset="0"/>
                          <a:cs typeface="Arial" panose="020B0604020202020204" pitchFamily="34" charset="0"/>
                        </a:rPr>
                        <a:t>4 MB/s per </a:t>
                      </a:r>
                      <a:r>
                        <a:rPr lang="en-US" sz="1400" u="none" strike="noStrike" dirty="0" err="1">
                          <a:effectLst/>
                          <a:latin typeface="Arial" panose="020B0604020202020204" pitchFamily="34" charset="0"/>
                          <a:cs typeface="Arial" panose="020B0604020202020204" pitchFamily="34" charset="0"/>
                        </a:rPr>
                        <a:t>vcore</a:t>
                      </a:r>
                      <a:r>
                        <a:rPr lang="en-US" sz="1400" u="none" strike="noStrike" dirty="0">
                          <a:effectLst/>
                          <a:latin typeface="Arial" panose="020B0604020202020204" pitchFamily="34" charset="0"/>
                          <a:cs typeface="Arial" panose="020B0604020202020204" pitchFamily="34" charset="0"/>
                        </a:rPr>
                        <a:t> (max 96 MB/s)</a:t>
                      </a:r>
                      <a:endParaRPr lang="en-US" sz="1400" b="0" i="0" u="none" strike="noStrike" dirty="0">
                        <a:solidFill>
                          <a:srgbClr val="0563C1"/>
                        </a:solidFill>
                        <a:effectLst/>
                        <a:latin typeface="Arial" panose="020B0604020202020204" pitchFamily="34" charset="0"/>
                        <a:cs typeface="Arial" panose="020B0604020202020204" pitchFamily="34" charset="0"/>
                      </a:endParaRPr>
                    </a:p>
                  </a:txBody>
                  <a:tcPr marL="3025" marR="3025" marT="3025" marB="0">
                    <a:solidFill>
                      <a:schemeClr val="accent5">
                        <a:lumMod val="20000"/>
                        <a:lumOff val="80000"/>
                      </a:schemeClr>
                    </a:solidFill>
                  </a:tcPr>
                </a:tc>
                <a:extLst>
                  <a:ext uri="{0D108BD9-81ED-4DB2-BD59-A6C34878D82A}">
                    <a16:rowId xmlns:a16="http://schemas.microsoft.com/office/drawing/2014/main" val="1771278695"/>
                  </a:ext>
                </a:extLst>
              </a:tr>
              <a:tr h="365707">
                <a:tc>
                  <a:txBody>
                    <a:bodyPr/>
                    <a:lstStyle/>
                    <a:p>
                      <a:pPr algn="l" fontAlgn="t"/>
                      <a:r>
                        <a:rPr lang="en-NZ" sz="1400" u="none" strike="noStrike" dirty="0">
                          <a:effectLst/>
                          <a:latin typeface="Arial" panose="020B0604020202020204" pitchFamily="34" charset="0"/>
                          <a:cs typeface="Arial" panose="020B0604020202020204" pitchFamily="34" charset="0"/>
                        </a:rPr>
                        <a:t>Backups</a:t>
                      </a:r>
                      <a:endParaRPr lang="en-NZ" sz="1400" b="1"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tc>
                <a:tc>
                  <a:txBody>
                    <a:bodyPr/>
                    <a:lstStyle/>
                    <a:p>
                      <a:pPr algn="l" fontAlgn="t"/>
                      <a:r>
                        <a:rPr lang="en-NZ" sz="1400" u="none" strike="noStrike" dirty="0">
                          <a:effectLst/>
                          <a:latin typeface="Arial" panose="020B0604020202020204" pitchFamily="34" charset="0"/>
                          <a:cs typeface="Arial" panose="020B0604020202020204" pitchFamily="34" charset="0"/>
                        </a:rPr>
                        <a:t>All</a:t>
                      </a:r>
                      <a:endParaRPr lang="en-NZ"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rgbClr val="F7F7C3"/>
                    </a:solidFill>
                  </a:tcPr>
                </a:tc>
                <a:tc>
                  <a:txBody>
                    <a:bodyPr/>
                    <a:lstStyle/>
                    <a:p>
                      <a:pPr algn="l" fontAlgn="t"/>
                      <a:r>
                        <a:rPr lang="en-US" sz="1400" u="none" strike="noStrike" dirty="0">
                          <a:effectLst/>
                          <a:latin typeface="Arial" panose="020B0604020202020204" pitchFamily="34" charset="0"/>
                          <a:cs typeface="Arial" panose="020B0604020202020204" pitchFamily="34" charset="0"/>
                        </a:rPr>
                        <a:t>RA-GRS, 7-35 days (7 days by default). Maximum retention for Basic tier is 7 days.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rgbClr val="F7F7C3"/>
                    </a:solidFill>
                  </a:tcPr>
                </a:tc>
                <a:tc>
                  <a:txBody>
                    <a:bodyPr/>
                    <a:lstStyle/>
                    <a:p>
                      <a:pPr algn="l" fontAlgn="t"/>
                      <a:r>
                        <a:rPr lang="en-US" sz="1400" u="none" strike="noStrike" dirty="0">
                          <a:effectLst/>
                          <a:latin typeface="Arial" panose="020B0604020202020204" pitchFamily="34" charset="0"/>
                          <a:cs typeface="Arial" panose="020B0604020202020204" pitchFamily="34" charset="0"/>
                        </a:rPr>
                        <a:t>RA-GRS, 7 days, constant time point-in-time recovery (PITR)</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rgbClr val="F7F7C3"/>
                    </a:solidFill>
                  </a:tcPr>
                </a:tc>
                <a:tc>
                  <a:txBody>
                    <a:bodyPr/>
                    <a:lstStyle/>
                    <a:p>
                      <a:pPr algn="l" fontAlgn="t"/>
                      <a:r>
                        <a:rPr lang="en-US" sz="1400" u="none" strike="noStrike" dirty="0">
                          <a:effectLst/>
                          <a:latin typeface="Arial" panose="020B0604020202020204" pitchFamily="34" charset="0"/>
                          <a:cs typeface="Arial" panose="020B0604020202020204" pitchFamily="34" charset="0"/>
                        </a:rPr>
                        <a:t>RA-GRS, 7-35 days (7 days by default)</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3025" marR="3025" marT="3025" marB="0">
                    <a:solidFill>
                      <a:srgbClr val="F7F7C3"/>
                    </a:solidFill>
                  </a:tcPr>
                </a:tc>
                <a:extLst>
                  <a:ext uri="{0D108BD9-81ED-4DB2-BD59-A6C34878D82A}">
                    <a16:rowId xmlns:a16="http://schemas.microsoft.com/office/drawing/2014/main" val="4282620107"/>
                  </a:ext>
                </a:extLst>
              </a:tr>
            </a:tbl>
          </a:graphicData>
        </a:graphic>
      </p:graphicFrame>
    </p:spTree>
    <p:extLst>
      <p:ext uri="{BB962C8B-B14F-4D97-AF65-F5344CB8AC3E}">
        <p14:creationId xmlns:p14="http://schemas.microsoft.com/office/powerpoint/2010/main" val="4151743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4800" dirty="0"/>
              <a:t>Service tier characteristics SQL MI</a:t>
            </a:r>
          </a:p>
        </p:txBody>
      </p:sp>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1177535733"/>
              </p:ext>
            </p:extLst>
          </p:nvPr>
        </p:nvGraphicFramePr>
        <p:xfrm>
          <a:off x="312786" y="1282571"/>
          <a:ext cx="11566430" cy="4991513"/>
        </p:xfrm>
        <a:graphic>
          <a:graphicData uri="http://schemas.openxmlformats.org/drawingml/2006/table">
            <a:tbl>
              <a:tblPr firstRow="1" firstCol="1" bandRow="1">
                <a:tableStyleId>{2D5ABB26-0587-4C30-8999-92F81FD0307C}</a:tableStyleId>
              </a:tblPr>
              <a:tblGrid>
                <a:gridCol w="3466735">
                  <a:extLst>
                    <a:ext uri="{9D8B030D-6E8A-4147-A177-3AD203B41FA5}">
                      <a16:colId xmlns:a16="http://schemas.microsoft.com/office/drawing/2014/main" val="3582721311"/>
                    </a:ext>
                  </a:extLst>
                </a:gridCol>
                <a:gridCol w="3584448">
                  <a:extLst>
                    <a:ext uri="{9D8B030D-6E8A-4147-A177-3AD203B41FA5}">
                      <a16:colId xmlns:a16="http://schemas.microsoft.com/office/drawing/2014/main" val="511283059"/>
                    </a:ext>
                  </a:extLst>
                </a:gridCol>
                <a:gridCol w="4515247">
                  <a:extLst>
                    <a:ext uri="{9D8B030D-6E8A-4147-A177-3AD203B41FA5}">
                      <a16:colId xmlns:a16="http://schemas.microsoft.com/office/drawing/2014/main" val="2399348694"/>
                    </a:ext>
                  </a:extLst>
                </a:gridCol>
              </a:tblGrid>
              <a:tr h="387960">
                <a:tc>
                  <a:txBody>
                    <a:bodyPr/>
                    <a:lstStyle/>
                    <a:p>
                      <a:pPr>
                        <a:lnSpc>
                          <a:spcPct val="107000"/>
                        </a:lnSpc>
                        <a:spcAft>
                          <a:spcPts val="0"/>
                        </a:spcAft>
                      </a:pPr>
                      <a:endParaRPr lang="en-NZ" sz="2100" dirty="0">
                        <a:effectLst/>
                        <a:latin typeface="+mn-lt"/>
                        <a:ea typeface="Calibri" panose="020F0502020204030204" pitchFamily="34" charset="0"/>
                        <a:cs typeface="Times New Roman" panose="02020603050405020304" pitchFamily="18" charset="0"/>
                      </a:endParaRPr>
                    </a:p>
                  </a:txBody>
                  <a:tcPr marL="9636" marR="9636" marT="9636" marB="9636">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2100" b="1" dirty="0">
                          <a:effectLst/>
                        </a:rPr>
                        <a:t>General Purpose</a:t>
                      </a:r>
                      <a:endParaRPr lang="en-NZ" sz="2100" b="1" dirty="0">
                        <a:effectLst/>
                        <a:latin typeface="+mn-lt"/>
                        <a:ea typeface="Calibri" panose="020F0502020204030204" pitchFamily="34" charset="0"/>
                        <a:cs typeface="Times New Roman" panose="02020603050405020304" pitchFamily="18" charset="0"/>
                      </a:endParaRPr>
                    </a:p>
                  </a:txBody>
                  <a:tcPr marL="9636" marR="9636" marT="9636" marB="9636">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2100" b="1" dirty="0">
                          <a:effectLst/>
                        </a:rPr>
                        <a:t>Business Critical</a:t>
                      </a:r>
                      <a:endParaRPr lang="en-NZ" sz="2100" b="1" dirty="0">
                        <a:effectLst/>
                        <a:latin typeface="+mn-lt"/>
                        <a:ea typeface="Calibri" panose="020F0502020204030204" pitchFamily="34" charset="0"/>
                        <a:cs typeface="Times New Roman" panose="02020603050405020304" pitchFamily="18" charset="0"/>
                      </a:endParaRPr>
                    </a:p>
                  </a:txBody>
                  <a:tcPr marL="9636" marR="9636" marT="9636" marB="9636">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727456"/>
                  </a:ext>
                </a:extLst>
              </a:tr>
              <a:tr h="497579">
                <a:tc>
                  <a:txBody>
                    <a:bodyPr/>
                    <a:lstStyle/>
                    <a:p>
                      <a:pPr>
                        <a:lnSpc>
                          <a:spcPct val="107000"/>
                        </a:lnSpc>
                        <a:spcAft>
                          <a:spcPts val="0"/>
                        </a:spcAft>
                      </a:pPr>
                      <a:r>
                        <a:rPr lang="en-NZ" sz="1300" b="1" dirty="0">
                          <a:effectLst/>
                        </a:rPr>
                        <a:t>Number of </a:t>
                      </a:r>
                      <a:r>
                        <a:rPr lang="en-NZ" sz="1300" b="1" dirty="0" err="1">
                          <a:effectLst/>
                        </a:rPr>
                        <a:t>vCores</a:t>
                      </a:r>
                      <a:r>
                        <a:rPr lang="en-NZ" sz="1300" b="1" dirty="0">
                          <a:effectLst/>
                        </a:rPr>
                        <a:t>*</a:t>
                      </a:r>
                      <a:endParaRPr lang="en-NZ" sz="1300" b="1" dirty="0">
                        <a:effectLst/>
                        <a:latin typeface="+mn-lt"/>
                        <a:ea typeface="Calibri" panose="020F0502020204030204" pitchFamily="34" charset="0"/>
                        <a:cs typeface="Times New Roman" panose="02020603050405020304" pitchFamily="18" charset="0"/>
                      </a:endParaRPr>
                    </a:p>
                  </a:txBody>
                  <a:tcPr marL="9636" marR="9636" marT="9636" marB="963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300" i="1" dirty="0">
                          <a:solidFill>
                            <a:schemeClr val="tx1">
                              <a:lumMod val="75000"/>
                              <a:lumOff val="25000"/>
                            </a:schemeClr>
                          </a:solidFill>
                          <a:effectLst/>
                        </a:rPr>
                        <a:t>Gen4: 8, 16, 24</a:t>
                      </a:r>
                      <a:br>
                        <a:rPr lang="en-NZ" sz="1300" i="1" dirty="0">
                          <a:solidFill>
                            <a:schemeClr val="tx1">
                              <a:lumMod val="75000"/>
                              <a:lumOff val="25000"/>
                            </a:schemeClr>
                          </a:solidFill>
                          <a:effectLst/>
                        </a:rPr>
                      </a:br>
                      <a:r>
                        <a:rPr lang="en-NZ" sz="1300" i="1" dirty="0">
                          <a:solidFill>
                            <a:schemeClr val="tx1">
                              <a:lumMod val="75000"/>
                              <a:lumOff val="25000"/>
                            </a:schemeClr>
                          </a:solidFill>
                          <a:effectLst/>
                        </a:rPr>
                        <a:t>Gen5: 4, 8, 16, 24, 32, 40, 64, 80</a:t>
                      </a:r>
                      <a:endParaRPr lang="en-NZ" sz="13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9636" marR="9636" marT="9636" marB="963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300" i="1" dirty="0">
                          <a:solidFill>
                            <a:schemeClr val="tx1">
                              <a:lumMod val="75000"/>
                              <a:lumOff val="25000"/>
                            </a:schemeClr>
                          </a:solidFill>
                          <a:effectLst/>
                        </a:rPr>
                        <a:t>Gen4: 8, 16, 24</a:t>
                      </a:r>
                      <a:br>
                        <a:rPr lang="en-NZ" sz="1300" i="1" dirty="0">
                          <a:solidFill>
                            <a:schemeClr val="tx1">
                              <a:lumMod val="75000"/>
                              <a:lumOff val="25000"/>
                            </a:schemeClr>
                          </a:solidFill>
                          <a:effectLst/>
                        </a:rPr>
                      </a:br>
                      <a:r>
                        <a:rPr lang="en-NZ" sz="1300" i="1" dirty="0">
                          <a:solidFill>
                            <a:schemeClr val="tx1">
                              <a:lumMod val="75000"/>
                              <a:lumOff val="25000"/>
                            </a:schemeClr>
                          </a:solidFill>
                          <a:effectLst/>
                        </a:rPr>
                        <a:t>Gen5: 4, 8, 16, 24, 32, 40, 64, 80</a:t>
                      </a:r>
                      <a:endParaRPr lang="en-NZ" sz="13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9636" marR="9636" marT="9636" marB="963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2811805"/>
                  </a:ext>
                </a:extLst>
              </a:tr>
              <a:tr h="991444">
                <a:tc>
                  <a:txBody>
                    <a:bodyPr/>
                    <a:lstStyle/>
                    <a:p>
                      <a:pPr>
                        <a:lnSpc>
                          <a:spcPct val="107000"/>
                        </a:lnSpc>
                        <a:spcAft>
                          <a:spcPts val="0"/>
                        </a:spcAft>
                      </a:pPr>
                      <a:r>
                        <a:rPr lang="en-NZ" sz="1300" b="1" dirty="0">
                          <a:effectLst/>
                        </a:rPr>
                        <a:t>Max memory</a:t>
                      </a:r>
                      <a:endParaRPr lang="en-NZ" sz="1300" b="1" dirty="0">
                        <a:effectLst/>
                        <a:latin typeface="+mn-lt"/>
                        <a:ea typeface="Calibri" panose="020F0502020204030204" pitchFamily="34" charset="0"/>
                        <a:cs typeface="Times New Roman" panose="02020603050405020304" pitchFamily="18" charset="0"/>
                      </a:endParaRPr>
                    </a:p>
                  </a:txBody>
                  <a:tcPr marL="9636" marR="9636" marT="9636" marB="963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300" i="1" dirty="0">
                          <a:solidFill>
                            <a:schemeClr val="tx1">
                              <a:lumMod val="75000"/>
                              <a:lumOff val="25000"/>
                            </a:schemeClr>
                          </a:solidFill>
                          <a:effectLst/>
                        </a:rPr>
                        <a:t>Gen4: 56 GB - 168 GB (7GB/</a:t>
                      </a:r>
                      <a:r>
                        <a:rPr lang="en-NZ" sz="1300" i="1" dirty="0" err="1">
                          <a:solidFill>
                            <a:schemeClr val="tx1">
                              <a:lumMod val="75000"/>
                              <a:lumOff val="25000"/>
                            </a:schemeClr>
                          </a:solidFill>
                          <a:effectLst/>
                        </a:rPr>
                        <a:t>vCore</a:t>
                      </a:r>
                      <a:r>
                        <a:rPr lang="en-NZ" sz="1300" i="1" dirty="0">
                          <a:solidFill>
                            <a:schemeClr val="tx1">
                              <a:lumMod val="75000"/>
                              <a:lumOff val="25000"/>
                            </a:schemeClr>
                          </a:solidFill>
                          <a:effectLst/>
                        </a:rPr>
                        <a:t>)</a:t>
                      </a:r>
                      <a:br>
                        <a:rPr lang="en-NZ" sz="1300" i="1" dirty="0">
                          <a:solidFill>
                            <a:schemeClr val="tx1">
                              <a:lumMod val="75000"/>
                              <a:lumOff val="25000"/>
                            </a:schemeClr>
                          </a:solidFill>
                          <a:effectLst/>
                        </a:rPr>
                      </a:br>
                      <a:r>
                        <a:rPr lang="en-NZ" sz="1300" i="1" dirty="0">
                          <a:solidFill>
                            <a:schemeClr val="tx1">
                              <a:lumMod val="75000"/>
                              <a:lumOff val="25000"/>
                            </a:schemeClr>
                          </a:solidFill>
                          <a:effectLst/>
                        </a:rPr>
                        <a:t>Gen5: 20.4 GB - 408 GB (5.1GB/</a:t>
                      </a:r>
                      <a:r>
                        <a:rPr lang="en-NZ" sz="1300" i="1" dirty="0" err="1">
                          <a:solidFill>
                            <a:schemeClr val="tx1">
                              <a:lumMod val="75000"/>
                              <a:lumOff val="25000"/>
                            </a:schemeClr>
                          </a:solidFill>
                          <a:effectLst/>
                        </a:rPr>
                        <a:t>vCore</a:t>
                      </a:r>
                      <a:r>
                        <a:rPr lang="en-NZ" sz="1300" i="1" dirty="0">
                          <a:solidFill>
                            <a:schemeClr val="tx1">
                              <a:lumMod val="75000"/>
                              <a:lumOff val="25000"/>
                            </a:schemeClr>
                          </a:solidFill>
                          <a:effectLst/>
                        </a:rPr>
                        <a:t>)</a:t>
                      </a:r>
                      <a:br>
                        <a:rPr lang="en-NZ" sz="1300" i="1" dirty="0">
                          <a:solidFill>
                            <a:schemeClr val="tx1">
                              <a:lumMod val="75000"/>
                              <a:lumOff val="25000"/>
                            </a:schemeClr>
                          </a:solidFill>
                          <a:effectLst/>
                        </a:rPr>
                      </a:br>
                      <a:r>
                        <a:rPr lang="en-NZ" sz="1300" i="1" dirty="0">
                          <a:solidFill>
                            <a:schemeClr val="tx1">
                              <a:lumMod val="75000"/>
                              <a:lumOff val="25000"/>
                            </a:schemeClr>
                          </a:solidFill>
                          <a:effectLst/>
                        </a:rPr>
                        <a:t>Add more </a:t>
                      </a:r>
                      <a:r>
                        <a:rPr lang="en-NZ" sz="1300" i="1" dirty="0" err="1">
                          <a:solidFill>
                            <a:schemeClr val="tx1">
                              <a:lumMod val="75000"/>
                              <a:lumOff val="25000"/>
                            </a:schemeClr>
                          </a:solidFill>
                          <a:effectLst/>
                        </a:rPr>
                        <a:t>vCores</a:t>
                      </a:r>
                      <a:r>
                        <a:rPr lang="en-NZ" sz="1300" i="1" dirty="0">
                          <a:solidFill>
                            <a:schemeClr val="tx1">
                              <a:lumMod val="75000"/>
                              <a:lumOff val="25000"/>
                            </a:schemeClr>
                          </a:solidFill>
                          <a:effectLst/>
                        </a:rPr>
                        <a:t> to get more memory.</a:t>
                      </a:r>
                      <a:endParaRPr lang="en-NZ" sz="13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9636" marR="9636" marT="9636" marB="963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300" i="1" dirty="0">
                          <a:solidFill>
                            <a:schemeClr val="tx1">
                              <a:lumMod val="75000"/>
                              <a:lumOff val="25000"/>
                            </a:schemeClr>
                          </a:solidFill>
                          <a:effectLst/>
                        </a:rPr>
                        <a:t>Gen4: 56 GB - 168 GB (7GB/</a:t>
                      </a:r>
                      <a:r>
                        <a:rPr lang="en-NZ" sz="1300" i="1" dirty="0" err="1">
                          <a:solidFill>
                            <a:schemeClr val="tx1">
                              <a:lumMod val="75000"/>
                              <a:lumOff val="25000"/>
                            </a:schemeClr>
                          </a:solidFill>
                          <a:effectLst/>
                        </a:rPr>
                        <a:t>vCore</a:t>
                      </a:r>
                      <a:r>
                        <a:rPr lang="en-NZ" sz="1300" i="1" dirty="0">
                          <a:solidFill>
                            <a:schemeClr val="tx1">
                              <a:lumMod val="75000"/>
                              <a:lumOff val="25000"/>
                            </a:schemeClr>
                          </a:solidFill>
                          <a:effectLst/>
                        </a:rPr>
                        <a:t>)</a:t>
                      </a:r>
                      <a:br>
                        <a:rPr lang="en-NZ" sz="1300" i="1" dirty="0">
                          <a:solidFill>
                            <a:schemeClr val="tx1">
                              <a:lumMod val="75000"/>
                              <a:lumOff val="25000"/>
                            </a:schemeClr>
                          </a:solidFill>
                          <a:effectLst/>
                        </a:rPr>
                      </a:br>
                      <a:r>
                        <a:rPr lang="en-NZ" sz="1300" i="1" dirty="0">
                          <a:solidFill>
                            <a:schemeClr val="tx1">
                              <a:lumMod val="75000"/>
                              <a:lumOff val="25000"/>
                            </a:schemeClr>
                          </a:solidFill>
                          <a:effectLst/>
                        </a:rPr>
                        <a:t>Gen5: 20.4 GB - 408 GB (5.1GB/</a:t>
                      </a:r>
                      <a:r>
                        <a:rPr lang="en-NZ" sz="1300" i="1" dirty="0" err="1">
                          <a:solidFill>
                            <a:schemeClr val="tx1">
                              <a:lumMod val="75000"/>
                              <a:lumOff val="25000"/>
                            </a:schemeClr>
                          </a:solidFill>
                          <a:effectLst/>
                        </a:rPr>
                        <a:t>vCore</a:t>
                      </a:r>
                      <a:r>
                        <a:rPr lang="en-NZ" sz="1300" i="1" dirty="0">
                          <a:solidFill>
                            <a:schemeClr val="tx1">
                              <a:lumMod val="75000"/>
                              <a:lumOff val="25000"/>
                            </a:schemeClr>
                          </a:solidFill>
                          <a:effectLst/>
                        </a:rPr>
                        <a:t>) for read-write queries</a:t>
                      </a:r>
                      <a:br>
                        <a:rPr lang="en-NZ" sz="1300" i="1" dirty="0">
                          <a:solidFill>
                            <a:schemeClr val="tx1">
                              <a:lumMod val="75000"/>
                              <a:lumOff val="25000"/>
                            </a:schemeClr>
                          </a:solidFill>
                          <a:effectLst/>
                        </a:rPr>
                      </a:br>
                      <a:r>
                        <a:rPr lang="en-NZ" sz="1300" i="1" dirty="0">
                          <a:solidFill>
                            <a:schemeClr val="tx1">
                              <a:lumMod val="75000"/>
                              <a:lumOff val="25000"/>
                            </a:schemeClr>
                          </a:solidFill>
                          <a:effectLst/>
                        </a:rPr>
                        <a:t>+ additional 20.4 GB - 408 GB (5.1GB/</a:t>
                      </a:r>
                      <a:r>
                        <a:rPr lang="en-NZ" sz="1300" i="1" dirty="0" err="1">
                          <a:solidFill>
                            <a:schemeClr val="tx1">
                              <a:lumMod val="75000"/>
                              <a:lumOff val="25000"/>
                            </a:schemeClr>
                          </a:solidFill>
                          <a:effectLst/>
                        </a:rPr>
                        <a:t>vCore</a:t>
                      </a:r>
                      <a:r>
                        <a:rPr lang="en-NZ" sz="1300" i="1" dirty="0">
                          <a:solidFill>
                            <a:schemeClr val="tx1">
                              <a:lumMod val="75000"/>
                              <a:lumOff val="25000"/>
                            </a:schemeClr>
                          </a:solidFill>
                          <a:effectLst/>
                        </a:rPr>
                        <a:t>) for read-only queries.</a:t>
                      </a:r>
                      <a:endParaRPr lang="en-NZ" sz="13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9636" marR="9636" marT="9636" marB="963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9639025"/>
                  </a:ext>
                </a:extLst>
              </a:tr>
              <a:tr h="744512">
                <a:tc>
                  <a:txBody>
                    <a:bodyPr/>
                    <a:lstStyle/>
                    <a:p>
                      <a:pPr>
                        <a:lnSpc>
                          <a:spcPct val="107000"/>
                        </a:lnSpc>
                        <a:spcAft>
                          <a:spcPts val="0"/>
                        </a:spcAft>
                      </a:pPr>
                      <a:r>
                        <a:rPr lang="en-NZ" sz="1300" b="1" dirty="0">
                          <a:effectLst/>
                        </a:rPr>
                        <a:t>Max instance storage size (reserved)</a:t>
                      </a:r>
                      <a:endParaRPr lang="en-NZ" sz="1300" b="1" dirty="0">
                        <a:effectLst/>
                        <a:latin typeface="+mn-lt"/>
                        <a:ea typeface="Calibri" panose="020F0502020204030204" pitchFamily="34" charset="0"/>
                        <a:cs typeface="Times New Roman" panose="02020603050405020304" pitchFamily="18" charset="0"/>
                      </a:endParaRPr>
                    </a:p>
                  </a:txBody>
                  <a:tcPr marL="9636" marR="9636" marT="9636" marB="963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300" i="1" dirty="0">
                          <a:solidFill>
                            <a:schemeClr val="tx1">
                              <a:lumMod val="75000"/>
                              <a:lumOff val="25000"/>
                            </a:schemeClr>
                          </a:solidFill>
                          <a:effectLst/>
                        </a:rPr>
                        <a:t>- 2 TB for 4 </a:t>
                      </a:r>
                      <a:r>
                        <a:rPr lang="en-NZ" sz="1300" i="1" dirty="0" err="1">
                          <a:solidFill>
                            <a:schemeClr val="tx1">
                              <a:lumMod val="75000"/>
                              <a:lumOff val="25000"/>
                            </a:schemeClr>
                          </a:solidFill>
                          <a:effectLst/>
                        </a:rPr>
                        <a:t>vCores</a:t>
                      </a:r>
                      <a:r>
                        <a:rPr lang="en-NZ" sz="1300" i="1" dirty="0">
                          <a:solidFill>
                            <a:schemeClr val="tx1">
                              <a:lumMod val="75000"/>
                              <a:lumOff val="25000"/>
                            </a:schemeClr>
                          </a:solidFill>
                          <a:effectLst/>
                        </a:rPr>
                        <a:t> (Gen5 only)</a:t>
                      </a:r>
                      <a:br>
                        <a:rPr lang="en-NZ" sz="1300" i="1" dirty="0">
                          <a:solidFill>
                            <a:schemeClr val="tx1">
                              <a:lumMod val="75000"/>
                              <a:lumOff val="25000"/>
                            </a:schemeClr>
                          </a:solidFill>
                          <a:effectLst/>
                        </a:rPr>
                      </a:br>
                      <a:r>
                        <a:rPr lang="en-NZ" sz="1300" i="1" dirty="0">
                          <a:solidFill>
                            <a:schemeClr val="tx1">
                              <a:lumMod val="75000"/>
                              <a:lumOff val="25000"/>
                            </a:schemeClr>
                          </a:solidFill>
                          <a:effectLst/>
                        </a:rPr>
                        <a:t>- 8 TB for other sizes</a:t>
                      </a:r>
                      <a:endParaRPr lang="en-NZ" sz="13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9636" marR="9636" marT="9636" marB="963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300" i="1" dirty="0">
                          <a:solidFill>
                            <a:schemeClr val="tx1">
                              <a:lumMod val="75000"/>
                              <a:lumOff val="25000"/>
                            </a:schemeClr>
                          </a:solidFill>
                          <a:effectLst/>
                        </a:rPr>
                        <a:t>Gen4: 1 TB</a:t>
                      </a:r>
                      <a:br>
                        <a:rPr lang="en-NZ" sz="1300" i="1" dirty="0">
                          <a:solidFill>
                            <a:schemeClr val="tx1">
                              <a:lumMod val="75000"/>
                              <a:lumOff val="25000"/>
                            </a:schemeClr>
                          </a:solidFill>
                          <a:effectLst/>
                        </a:rPr>
                      </a:br>
                      <a:r>
                        <a:rPr lang="en-NZ" sz="1300" i="1" dirty="0">
                          <a:solidFill>
                            <a:schemeClr val="tx1">
                              <a:lumMod val="75000"/>
                              <a:lumOff val="25000"/>
                            </a:schemeClr>
                          </a:solidFill>
                          <a:effectLst/>
                        </a:rPr>
                        <a:t>Gen5: 1 TB for 4, 8, 16 </a:t>
                      </a:r>
                      <a:r>
                        <a:rPr lang="en-NZ" sz="1300" i="1" dirty="0" err="1">
                          <a:solidFill>
                            <a:schemeClr val="tx1">
                              <a:lumMod val="75000"/>
                              <a:lumOff val="25000"/>
                            </a:schemeClr>
                          </a:solidFill>
                          <a:effectLst/>
                        </a:rPr>
                        <a:t>vCores</a:t>
                      </a:r>
                      <a:r>
                        <a:rPr lang="en-NZ" sz="1300" i="1" dirty="0">
                          <a:solidFill>
                            <a:schemeClr val="tx1">
                              <a:lumMod val="75000"/>
                              <a:lumOff val="25000"/>
                            </a:schemeClr>
                          </a:solidFill>
                          <a:effectLst/>
                        </a:rPr>
                        <a:t> /  2 TB for 24 </a:t>
                      </a:r>
                      <a:r>
                        <a:rPr lang="en-NZ" sz="1300" i="1" dirty="0" err="1">
                          <a:solidFill>
                            <a:schemeClr val="tx1">
                              <a:lumMod val="75000"/>
                              <a:lumOff val="25000"/>
                            </a:schemeClr>
                          </a:solidFill>
                          <a:effectLst/>
                        </a:rPr>
                        <a:t>vCores</a:t>
                      </a:r>
                      <a:r>
                        <a:rPr lang="en-NZ" sz="1300" i="1" dirty="0">
                          <a:solidFill>
                            <a:schemeClr val="tx1">
                              <a:lumMod val="75000"/>
                              <a:lumOff val="25000"/>
                            </a:schemeClr>
                          </a:solidFill>
                          <a:effectLst/>
                        </a:rPr>
                        <a:t> / 4 TB for 32, 40, 64, 80 </a:t>
                      </a:r>
                      <a:r>
                        <a:rPr lang="en-NZ" sz="1300" i="1" dirty="0" err="1">
                          <a:solidFill>
                            <a:schemeClr val="tx1">
                              <a:lumMod val="75000"/>
                              <a:lumOff val="25000"/>
                            </a:schemeClr>
                          </a:solidFill>
                          <a:effectLst/>
                        </a:rPr>
                        <a:t>vCores</a:t>
                      </a:r>
                      <a:endParaRPr lang="en-NZ" sz="13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9636" marR="9636" marT="9636" marB="963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4224935"/>
                  </a:ext>
                </a:extLst>
              </a:tr>
              <a:tr h="372272">
                <a:tc>
                  <a:txBody>
                    <a:bodyPr/>
                    <a:lstStyle/>
                    <a:p>
                      <a:pPr>
                        <a:lnSpc>
                          <a:spcPct val="107000"/>
                        </a:lnSpc>
                        <a:spcAft>
                          <a:spcPts val="0"/>
                        </a:spcAft>
                      </a:pPr>
                      <a:r>
                        <a:rPr lang="en-NZ" sz="1300" b="1" dirty="0">
                          <a:effectLst/>
                        </a:rPr>
                        <a:t>Max </a:t>
                      </a:r>
                      <a:r>
                        <a:rPr lang="en-NZ" sz="1300" b="1" dirty="0" err="1">
                          <a:effectLst/>
                        </a:rPr>
                        <a:t>tempDB</a:t>
                      </a:r>
                      <a:r>
                        <a:rPr lang="en-NZ" sz="1300" b="1" dirty="0">
                          <a:effectLst/>
                        </a:rPr>
                        <a:t> size</a:t>
                      </a:r>
                      <a:endParaRPr lang="en-NZ" sz="1300" b="1" dirty="0">
                        <a:effectLst/>
                        <a:latin typeface="+mn-lt"/>
                        <a:ea typeface="Calibri" panose="020F0502020204030204" pitchFamily="34" charset="0"/>
                        <a:cs typeface="Times New Roman" panose="02020603050405020304" pitchFamily="18" charset="0"/>
                      </a:endParaRPr>
                    </a:p>
                  </a:txBody>
                  <a:tcPr marL="9636" marR="9636" marT="9636" marB="963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300" i="1" dirty="0">
                          <a:solidFill>
                            <a:schemeClr val="tx1">
                              <a:lumMod val="75000"/>
                              <a:lumOff val="25000"/>
                            </a:schemeClr>
                          </a:solidFill>
                          <a:effectLst/>
                        </a:rPr>
                        <a:t>Limited to 24 GB/</a:t>
                      </a:r>
                      <a:r>
                        <a:rPr lang="en-NZ" sz="1300" i="1" dirty="0" err="1">
                          <a:solidFill>
                            <a:schemeClr val="tx1">
                              <a:lumMod val="75000"/>
                              <a:lumOff val="25000"/>
                            </a:schemeClr>
                          </a:solidFill>
                          <a:effectLst/>
                        </a:rPr>
                        <a:t>vCore</a:t>
                      </a:r>
                      <a:r>
                        <a:rPr lang="en-NZ" sz="1300" i="1" dirty="0">
                          <a:solidFill>
                            <a:schemeClr val="tx1">
                              <a:lumMod val="75000"/>
                              <a:lumOff val="25000"/>
                            </a:schemeClr>
                          </a:solidFill>
                          <a:effectLst/>
                        </a:rPr>
                        <a:t> (96 - 1,920 GB)</a:t>
                      </a:r>
                      <a:endParaRPr lang="en-NZ" sz="13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9636" marR="9636" marT="9636" marB="963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300" i="1" dirty="0">
                          <a:solidFill>
                            <a:schemeClr val="tx1">
                              <a:lumMod val="75000"/>
                              <a:lumOff val="25000"/>
                            </a:schemeClr>
                          </a:solidFill>
                          <a:effectLst/>
                        </a:rPr>
                        <a:t>Up to currently available instance storage size.</a:t>
                      </a:r>
                      <a:endParaRPr lang="en-NZ" sz="13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9636" marR="9636" marT="9636" marB="963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08266"/>
                  </a:ext>
                </a:extLst>
              </a:tr>
              <a:tr h="497579">
                <a:tc>
                  <a:txBody>
                    <a:bodyPr/>
                    <a:lstStyle/>
                    <a:p>
                      <a:pPr>
                        <a:lnSpc>
                          <a:spcPct val="107000"/>
                        </a:lnSpc>
                        <a:spcAft>
                          <a:spcPts val="0"/>
                        </a:spcAft>
                      </a:pPr>
                      <a:r>
                        <a:rPr lang="en-NZ" sz="1300" b="1" dirty="0">
                          <a:effectLst/>
                        </a:rPr>
                        <a:t>Data/Log IOPS (approximate)</a:t>
                      </a:r>
                      <a:endParaRPr lang="en-NZ" sz="1300" b="1" dirty="0">
                        <a:effectLst/>
                        <a:latin typeface="+mn-lt"/>
                        <a:ea typeface="Calibri" panose="020F0502020204030204" pitchFamily="34" charset="0"/>
                        <a:cs typeface="Times New Roman" panose="02020603050405020304" pitchFamily="18" charset="0"/>
                      </a:endParaRPr>
                    </a:p>
                  </a:txBody>
                  <a:tcPr marL="9636" marR="9636" marT="9636" marB="963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300" i="1" dirty="0">
                          <a:solidFill>
                            <a:schemeClr val="tx1">
                              <a:lumMod val="75000"/>
                              <a:lumOff val="25000"/>
                            </a:schemeClr>
                          </a:solidFill>
                          <a:effectLst/>
                        </a:rPr>
                        <a:t>Up to 30-40 K IOPS per instance*, 500 - 7500 per file</a:t>
                      </a:r>
                      <a:endParaRPr lang="en-NZ" sz="13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9636" marR="9636" marT="9636" marB="963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300" i="1" dirty="0">
                          <a:solidFill>
                            <a:schemeClr val="tx1">
                              <a:lumMod val="75000"/>
                              <a:lumOff val="25000"/>
                            </a:schemeClr>
                          </a:solidFill>
                          <a:effectLst/>
                        </a:rPr>
                        <a:t>10 K - 200 K (2500 IOPS/</a:t>
                      </a:r>
                      <a:r>
                        <a:rPr lang="en-NZ" sz="1300" i="1" dirty="0" err="1">
                          <a:solidFill>
                            <a:schemeClr val="tx1">
                              <a:lumMod val="75000"/>
                              <a:lumOff val="25000"/>
                            </a:schemeClr>
                          </a:solidFill>
                          <a:effectLst/>
                        </a:rPr>
                        <a:t>vCore</a:t>
                      </a:r>
                      <a:r>
                        <a:rPr lang="en-NZ" sz="1300" i="1" dirty="0">
                          <a:solidFill>
                            <a:schemeClr val="tx1">
                              <a:lumMod val="75000"/>
                              <a:lumOff val="25000"/>
                            </a:schemeClr>
                          </a:solidFill>
                          <a:effectLst/>
                        </a:rPr>
                        <a:t>)</a:t>
                      </a:r>
                      <a:br>
                        <a:rPr lang="en-NZ" sz="1300" i="1" dirty="0">
                          <a:solidFill>
                            <a:schemeClr val="tx1">
                              <a:lumMod val="75000"/>
                              <a:lumOff val="25000"/>
                            </a:schemeClr>
                          </a:solidFill>
                          <a:effectLst/>
                        </a:rPr>
                      </a:br>
                      <a:r>
                        <a:rPr lang="en-NZ" sz="1300" i="1" dirty="0">
                          <a:solidFill>
                            <a:schemeClr val="tx1">
                              <a:lumMod val="75000"/>
                              <a:lumOff val="25000"/>
                            </a:schemeClr>
                          </a:solidFill>
                          <a:effectLst/>
                        </a:rPr>
                        <a:t>Add more </a:t>
                      </a:r>
                      <a:r>
                        <a:rPr lang="en-NZ" sz="1300" i="1" dirty="0" err="1">
                          <a:solidFill>
                            <a:schemeClr val="tx1">
                              <a:lumMod val="75000"/>
                              <a:lumOff val="25000"/>
                            </a:schemeClr>
                          </a:solidFill>
                          <a:effectLst/>
                        </a:rPr>
                        <a:t>vCores</a:t>
                      </a:r>
                      <a:r>
                        <a:rPr lang="en-NZ" sz="1300" i="1" dirty="0">
                          <a:solidFill>
                            <a:schemeClr val="tx1">
                              <a:lumMod val="75000"/>
                              <a:lumOff val="25000"/>
                            </a:schemeClr>
                          </a:solidFill>
                          <a:effectLst/>
                        </a:rPr>
                        <a:t> to get better IO performance.</a:t>
                      </a:r>
                      <a:endParaRPr lang="en-NZ" sz="13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9636" marR="9636" marT="9636" marB="963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103102"/>
                  </a:ext>
                </a:extLst>
              </a:tr>
              <a:tr h="497579">
                <a:tc>
                  <a:txBody>
                    <a:bodyPr/>
                    <a:lstStyle/>
                    <a:p>
                      <a:pPr>
                        <a:lnSpc>
                          <a:spcPct val="107000"/>
                        </a:lnSpc>
                        <a:spcAft>
                          <a:spcPts val="0"/>
                        </a:spcAft>
                      </a:pPr>
                      <a:r>
                        <a:rPr lang="en-NZ" sz="1300" b="1" dirty="0">
                          <a:effectLst/>
                        </a:rPr>
                        <a:t>Log write throughput limit (per instance)</a:t>
                      </a:r>
                      <a:endParaRPr lang="en-NZ" sz="1300" b="1" dirty="0">
                        <a:effectLst/>
                        <a:latin typeface="+mn-lt"/>
                        <a:ea typeface="Calibri" panose="020F0502020204030204" pitchFamily="34" charset="0"/>
                        <a:cs typeface="Times New Roman" panose="02020603050405020304" pitchFamily="18" charset="0"/>
                      </a:endParaRPr>
                    </a:p>
                  </a:txBody>
                  <a:tcPr marL="9636" marR="9636" marT="9636" marB="963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300" i="1" dirty="0">
                          <a:solidFill>
                            <a:schemeClr val="tx1">
                              <a:lumMod val="75000"/>
                              <a:lumOff val="25000"/>
                            </a:schemeClr>
                          </a:solidFill>
                          <a:effectLst/>
                        </a:rPr>
                        <a:t>3 MB/s per </a:t>
                      </a:r>
                      <a:r>
                        <a:rPr lang="en-NZ" sz="1300" i="1" dirty="0" err="1">
                          <a:solidFill>
                            <a:schemeClr val="tx1">
                              <a:lumMod val="75000"/>
                              <a:lumOff val="25000"/>
                            </a:schemeClr>
                          </a:solidFill>
                          <a:effectLst/>
                        </a:rPr>
                        <a:t>vCore</a:t>
                      </a:r>
                      <a:br>
                        <a:rPr lang="en-NZ" sz="1300" i="1" dirty="0">
                          <a:solidFill>
                            <a:schemeClr val="tx1">
                              <a:lumMod val="75000"/>
                              <a:lumOff val="25000"/>
                            </a:schemeClr>
                          </a:solidFill>
                          <a:effectLst/>
                        </a:rPr>
                      </a:br>
                      <a:r>
                        <a:rPr lang="en-NZ" sz="1300" i="1" dirty="0">
                          <a:solidFill>
                            <a:schemeClr val="tx1">
                              <a:lumMod val="75000"/>
                              <a:lumOff val="25000"/>
                            </a:schemeClr>
                          </a:solidFill>
                          <a:effectLst/>
                        </a:rPr>
                        <a:t>Max 22 MB/s</a:t>
                      </a:r>
                      <a:endParaRPr lang="en-NZ" sz="13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9636" marR="9636" marT="9636" marB="963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300" i="1" dirty="0">
                          <a:solidFill>
                            <a:schemeClr val="tx1">
                              <a:lumMod val="75000"/>
                              <a:lumOff val="25000"/>
                            </a:schemeClr>
                          </a:solidFill>
                          <a:effectLst/>
                        </a:rPr>
                        <a:t>4 MB/s per </a:t>
                      </a:r>
                      <a:r>
                        <a:rPr lang="en-NZ" sz="1300" i="1" dirty="0" err="1">
                          <a:solidFill>
                            <a:schemeClr val="tx1">
                              <a:lumMod val="75000"/>
                              <a:lumOff val="25000"/>
                            </a:schemeClr>
                          </a:solidFill>
                          <a:effectLst/>
                        </a:rPr>
                        <a:t>vCore</a:t>
                      </a:r>
                      <a:br>
                        <a:rPr lang="en-NZ" sz="1300" i="1" dirty="0">
                          <a:solidFill>
                            <a:schemeClr val="tx1">
                              <a:lumMod val="75000"/>
                              <a:lumOff val="25000"/>
                            </a:schemeClr>
                          </a:solidFill>
                          <a:effectLst/>
                        </a:rPr>
                      </a:br>
                      <a:r>
                        <a:rPr lang="en-NZ" sz="1300" i="1" dirty="0">
                          <a:solidFill>
                            <a:schemeClr val="tx1">
                              <a:lumMod val="75000"/>
                              <a:lumOff val="25000"/>
                            </a:schemeClr>
                          </a:solidFill>
                          <a:effectLst/>
                        </a:rPr>
                        <a:t>Max 96 MB/s</a:t>
                      </a:r>
                      <a:endParaRPr lang="en-NZ" sz="13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9636" marR="9636" marT="9636" marB="963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7521168"/>
                  </a:ext>
                </a:extLst>
              </a:tr>
              <a:tr h="250647">
                <a:tc>
                  <a:txBody>
                    <a:bodyPr/>
                    <a:lstStyle/>
                    <a:p>
                      <a:pPr>
                        <a:lnSpc>
                          <a:spcPct val="107000"/>
                        </a:lnSpc>
                        <a:spcAft>
                          <a:spcPts val="0"/>
                        </a:spcAft>
                      </a:pPr>
                      <a:r>
                        <a:rPr lang="en-NZ" sz="1300" b="1" dirty="0">
                          <a:effectLst/>
                        </a:rPr>
                        <a:t>Data throughput (approximate)</a:t>
                      </a:r>
                      <a:endParaRPr lang="en-NZ" sz="1300" b="1" dirty="0">
                        <a:effectLst/>
                        <a:latin typeface="+mn-lt"/>
                        <a:ea typeface="Calibri" panose="020F0502020204030204" pitchFamily="34" charset="0"/>
                        <a:cs typeface="Times New Roman" panose="02020603050405020304" pitchFamily="18" charset="0"/>
                      </a:endParaRPr>
                    </a:p>
                  </a:txBody>
                  <a:tcPr marL="9636" marR="9636" marT="9636" marB="963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300" i="1" dirty="0">
                          <a:solidFill>
                            <a:schemeClr val="tx1">
                              <a:lumMod val="75000"/>
                              <a:lumOff val="25000"/>
                            </a:schemeClr>
                          </a:solidFill>
                          <a:effectLst/>
                        </a:rPr>
                        <a:t>100 - 250 MB/s per file</a:t>
                      </a:r>
                      <a:endParaRPr lang="en-NZ" sz="13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9636" marR="9636" marT="9636" marB="963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300" i="1" dirty="0">
                          <a:solidFill>
                            <a:schemeClr val="tx1">
                              <a:lumMod val="75000"/>
                              <a:lumOff val="25000"/>
                            </a:schemeClr>
                          </a:solidFill>
                          <a:effectLst/>
                        </a:rPr>
                        <a:t>Not limited.</a:t>
                      </a:r>
                      <a:endParaRPr lang="en-NZ" sz="13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9636" marR="9636" marT="9636" marB="963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534549"/>
                  </a:ext>
                </a:extLst>
              </a:tr>
              <a:tr h="250647">
                <a:tc>
                  <a:txBody>
                    <a:bodyPr/>
                    <a:lstStyle/>
                    <a:p>
                      <a:pPr>
                        <a:lnSpc>
                          <a:spcPct val="107000"/>
                        </a:lnSpc>
                        <a:spcAft>
                          <a:spcPts val="0"/>
                        </a:spcAft>
                      </a:pPr>
                      <a:r>
                        <a:rPr lang="en-NZ" sz="1300" b="1" dirty="0">
                          <a:effectLst/>
                        </a:rPr>
                        <a:t>Storage IO latency (approximate)</a:t>
                      </a:r>
                      <a:endParaRPr lang="en-NZ" sz="1300" b="1" dirty="0">
                        <a:effectLst/>
                        <a:latin typeface="+mn-lt"/>
                        <a:ea typeface="Calibri" panose="020F0502020204030204" pitchFamily="34" charset="0"/>
                        <a:cs typeface="Times New Roman" panose="02020603050405020304" pitchFamily="18" charset="0"/>
                      </a:endParaRPr>
                    </a:p>
                  </a:txBody>
                  <a:tcPr marL="9636" marR="9636" marT="9636" marB="963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300" i="1" dirty="0">
                          <a:solidFill>
                            <a:schemeClr val="tx1">
                              <a:lumMod val="75000"/>
                              <a:lumOff val="25000"/>
                            </a:schemeClr>
                          </a:solidFill>
                          <a:effectLst/>
                        </a:rPr>
                        <a:t>5-10 </a:t>
                      </a:r>
                      <a:r>
                        <a:rPr lang="en-NZ" sz="1300" i="1" dirty="0" err="1">
                          <a:solidFill>
                            <a:schemeClr val="tx1">
                              <a:lumMod val="75000"/>
                              <a:lumOff val="25000"/>
                            </a:schemeClr>
                          </a:solidFill>
                          <a:effectLst/>
                        </a:rPr>
                        <a:t>ms</a:t>
                      </a:r>
                      <a:endParaRPr lang="en-NZ" sz="13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9636" marR="9636" marT="9636" marB="963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300" i="1" dirty="0">
                          <a:solidFill>
                            <a:schemeClr val="tx1">
                              <a:lumMod val="75000"/>
                              <a:lumOff val="25000"/>
                            </a:schemeClr>
                          </a:solidFill>
                          <a:effectLst/>
                        </a:rPr>
                        <a:t>1-2 </a:t>
                      </a:r>
                      <a:r>
                        <a:rPr lang="en-NZ" sz="1300" i="1" dirty="0" err="1">
                          <a:solidFill>
                            <a:schemeClr val="tx1">
                              <a:lumMod val="75000"/>
                              <a:lumOff val="25000"/>
                            </a:schemeClr>
                          </a:solidFill>
                          <a:effectLst/>
                        </a:rPr>
                        <a:t>ms</a:t>
                      </a:r>
                      <a:endParaRPr lang="en-NZ" sz="13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9636" marR="9636" marT="9636" marB="963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6220286"/>
                  </a:ext>
                </a:extLst>
              </a:tr>
              <a:tr h="250647">
                <a:tc>
                  <a:txBody>
                    <a:bodyPr/>
                    <a:lstStyle/>
                    <a:p>
                      <a:pPr>
                        <a:lnSpc>
                          <a:spcPct val="107000"/>
                        </a:lnSpc>
                        <a:spcAft>
                          <a:spcPts val="0"/>
                        </a:spcAft>
                      </a:pPr>
                      <a:r>
                        <a:rPr lang="en-NZ" sz="1300" b="1" dirty="0">
                          <a:effectLst/>
                        </a:rPr>
                        <a:t>In-memory OLTP</a:t>
                      </a:r>
                      <a:endParaRPr lang="en-NZ" sz="1300" b="1" dirty="0">
                        <a:effectLst/>
                        <a:latin typeface="+mn-lt"/>
                        <a:ea typeface="Calibri" panose="020F0502020204030204" pitchFamily="34" charset="0"/>
                        <a:cs typeface="Times New Roman" panose="02020603050405020304" pitchFamily="18" charset="0"/>
                      </a:endParaRPr>
                    </a:p>
                  </a:txBody>
                  <a:tcPr marL="9636" marR="9636" marT="9636" marB="963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300" i="1" dirty="0">
                          <a:solidFill>
                            <a:schemeClr val="tx1">
                              <a:lumMod val="75000"/>
                              <a:lumOff val="25000"/>
                            </a:schemeClr>
                          </a:solidFill>
                          <a:effectLst/>
                        </a:rPr>
                        <a:t>Not supported</a:t>
                      </a:r>
                      <a:endParaRPr lang="en-NZ" sz="13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9636" marR="9636" marT="9636" marB="963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300" i="1" dirty="0">
                          <a:solidFill>
                            <a:schemeClr val="tx1">
                              <a:lumMod val="75000"/>
                              <a:lumOff val="25000"/>
                            </a:schemeClr>
                          </a:solidFill>
                          <a:effectLst/>
                        </a:rPr>
                        <a:t>Available, </a:t>
                      </a:r>
                      <a:r>
                        <a:rPr lang="en-US" sz="1300" i="1" dirty="0">
                          <a:solidFill>
                            <a:schemeClr val="tx1">
                              <a:lumMod val="75000"/>
                              <a:lumOff val="25000"/>
                            </a:schemeClr>
                          </a:solidFill>
                          <a:effectLst/>
                        </a:rPr>
                        <a:t>size depends on number of </a:t>
                      </a:r>
                      <a:r>
                        <a:rPr lang="en-US" sz="1300" i="1" dirty="0" err="1">
                          <a:solidFill>
                            <a:schemeClr val="tx1">
                              <a:lumMod val="75000"/>
                              <a:lumOff val="25000"/>
                            </a:schemeClr>
                          </a:solidFill>
                          <a:effectLst/>
                        </a:rPr>
                        <a:t>vCore</a:t>
                      </a:r>
                      <a:endParaRPr lang="en-NZ" sz="13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9636" marR="9636" marT="9636" marB="9636">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7463401"/>
                  </a:ext>
                </a:extLst>
              </a:tr>
              <a:tr h="250647">
                <a:tc>
                  <a:txBody>
                    <a:bodyPr/>
                    <a:lstStyle/>
                    <a:p>
                      <a:pPr>
                        <a:lnSpc>
                          <a:spcPct val="107000"/>
                        </a:lnSpc>
                        <a:spcAft>
                          <a:spcPts val="0"/>
                        </a:spcAft>
                      </a:pPr>
                      <a:r>
                        <a:rPr lang="en-NZ" sz="1300" b="1" dirty="0">
                          <a:effectLst/>
                        </a:rPr>
                        <a:t>Read-only replicas</a:t>
                      </a:r>
                      <a:endParaRPr lang="en-NZ" sz="1300" b="1" dirty="0">
                        <a:effectLst/>
                        <a:latin typeface="+mn-lt"/>
                        <a:ea typeface="Calibri" panose="020F0502020204030204" pitchFamily="34" charset="0"/>
                        <a:cs typeface="Times New Roman" panose="02020603050405020304" pitchFamily="18" charset="0"/>
                      </a:endParaRPr>
                    </a:p>
                  </a:txBody>
                  <a:tcPr marL="9636" marR="9636" marT="9636" marB="9636">
                    <a:lnT w="12700" cap="flat" cmpd="sng" algn="ctr">
                      <a:solidFill>
                        <a:schemeClr val="tx1"/>
                      </a:solidFill>
                      <a:prstDash val="solid"/>
                      <a:round/>
                      <a:headEnd type="none" w="med" len="med"/>
                      <a:tailEnd type="none" w="med" len="med"/>
                    </a:lnT>
                    <a:noFill/>
                  </a:tcPr>
                </a:tc>
                <a:tc>
                  <a:txBody>
                    <a:bodyPr/>
                    <a:lstStyle/>
                    <a:p>
                      <a:pPr>
                        <a:lnSpc>
                          <a:spcPct val="107000"/>
                        </a:lnSpc>
                        <a:spcAft>
                          <a:spcPts val="0"/>
                        </a:spcAft>
                      </a:pPr>
                      <a:r>
                        <a:rPr lang="en-NZ" sz="1300" i="1" dirty="0">
                          <a:solidFill>
                            <a:schemeClr val="tx1">
                              <a:lumMod val="75000"/>
                              <a:lumOff val="25000"/>
                            </a:schemeClr>
                          </a:solidFill>
                          <a:effectLst/>
                        </a:rPr>
                        <a:t>0</a:t>
                      </a:r>
                      <a:endParaRPr lang="en-NZ" sz="13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9636" marR="9636" marT="9636" marB="9636">
                    <a:lnT w="12700" cap="flat" cmpd="sng" algn="ctr">
                      <a:solidFill>
                        <a:schemeClr val="tx1"/>
                      </a:solidFill>
                      <a:prstDash val="solid"/>
                      <a:round/>
                      <a:headEnd type="none" w="med" len="med"/>
                      <a:tailEnd type="none" w="med" len="med"/>
                    </a:lnT>
                    <a:noFill/>
                  </a:tcPr>
                </a:tc>
                <a:tc>
                  <a:txBody>
                    <a:bodyPr/>
                    <a:lstStyle/>
                    <a:p>
                      <a:pPr>
                        <a:lnSpc>
                          <a:spcPct val="107000"/>
                        </a:lnSpc>
                        <a:spcAft>
                          <a:spcPts val="0"/>
                        </a:spcAft>
                      </a:pPr>
                      <a:r>
                        <a:rPr lang="en-NZ" sz="1300" i="1" dirty="0">
                          <a:solidFill>
                            <a:schemeClr val="tx1">
                              <a:lumMod val="75000"/>
                              <a:lumOff val="25000"/>
                            </a:schemeClr>
                          </a:solidFill>
                          <a:effectLst/>
                        </a:rPr>
                        <a:t>1 (included in price)</a:t>
                      </a:r>
                      <a:endParaRPr lang="en-NZ" sz="13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9636" marR="9636" marT="9636" marB="9636">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358928604"/>
                  </a:ext>
                </a:extLst>
              </a:tr>
            </a:tbl>
          </a:graphicData>
        </a:graphic>
      </p:graphicFrame>
    </p:spTree>
    <p:extLst>
      <p:ext uri="{BB962C8B-B14F-4D97-AF65-F5344CB8AC3E}">
        <p14:creationId xmlns:p14="http://schemas.microsoft.com/office/powerpoint/2010/main" val="2854138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a:xfrm>
            <a:off x="416993" y="583916"/>
            <a:ext cx="11241607" cy="818705"/>
          </a:xfrm>
        </p:spPr>
        <p:txBody>
          <a:bodyPr/>
          <a:lstStyle/>
          <a:p>
            <a:r>
              <a:rPr lang="en-US" sz="4000" dirty="0"/>
              <a:t>Compute and storage SQL MI</a:t>
            </a:r>
          </a:p>
        </p:txBody>
      </p:sp>
      <p:pic>
        <p:nvPicPr>
          <p:cNvPr id="3" name="Picture 2">
            <a:extLst>
              <a:ext uri="{FF2B5EF4-FFF2-40B4-BE49-F238E27FC236}">
                <a16:creationId xmlns:a16="http://schemas.microsoft.com/office/drawing/2014/main" id="{909CFF9A-0E5C-4BC1-AFF9-F70468AAA28E}"/>
              </a:ext>
            </a:extLst>
          </p:cNvPr>
          <p:cNvPicPr>
            <a:picLocks noChangeAspect="1"/>
          </p:cNvPicPr>
          <p:nvPr/>
        </p:nvPicPr>
        <p:blipFill>
          <a:blip r:embed="rId3"/>
          <a:stretch>
            <a:fillRect/>
          </a:stretch>
        </p:blipFill>
        <p:spPr>
          <a:xfrm>
            <a:off x="208649" y="1257102"/>
            <a:ext cx="9097155" cy="5436000"/>
          </a:xfrm>
          <a:prstGeom prst="rect">
            <a:avLst/>
          </a:prstGeom>
        </p:spPr>
      </p:pic>
      <p:sp>
        <p:nvSpPr>
          <p:cNvPr id="5" name="Rectangle 4">
            <a:extLst>
              <a:ext uri="{FF2B5EF4-FFF2-40B4-BE49-F238E27FC236}">
                <a16:creationId xmlns:a16="http://schemas.microsoft.com/office/drawing/2014/main" id="{EBB8C078-1425-4408-A156-D08EBC592EBF}"/>
              </a:ext>
            </a:extLst>
          </p:cNvPr>
          <p:cNvSpPr/>
          <p:nvPr/>
        </p:nvSpPr>
        <p:spPr>
          <a:xfrm>
            <a:off x="9109479" y="3841598"/>
            <a:ext cx="2642644" cy="2585323"/>
          </a:xfrm>
          <a:prstGeom prst="rect">
            <a:avLst/>
          </a:prstGeom>
        </p:spPr>
        <p:txBody>
          <a:bodyPr wrap="square">
            <a:spAutoFit/>
          </a:bodyPr>
          <a:lstStyle/>
          <a:p>
            <a:r>
              <a:rPr lang="en-US" b="1" dirty="0">
                <a:latin typeface="az_ea_font"/>
              </a:rPr>
              <a:t>Note</a:t>
            </a:r>
          </a:p>
          <a:p>
            <a:r>
              <a:rPr lang="en-US" sz="1600" i="1" dirty="0">
                <a:solidFill>
                  <a:srgbClr val="323130"/>
                </a:solidFill>
                <a:latin typeface="az_ea_font"/>
              </a:rPr>
              <a:t>Backup storage, up to the same amount of 2048 GB as data storage, is provided free of charge. Consuming backup storage above this amount is billed per usage. Geo-restore is only available when geo-redundant backup storage is selected.</a:t>
            </a:r>
            <a:endParaRPr lang="en-NZ" sz="1600" i="1" dirty="0"/>
          </a:p>
        </p:txBody>
      </p:sp>
      <p:pic>
        <p:nvPicPr>
          <p:cNvPr id="4" name="Picture 3">
            <a:extLst>
              <a:ext uri="{FF2B5EF4-FFF2-40B4-BE49-F238E27FC236}">
                <a16:creationId xmlns:a16="http://schemas.microsoft.com/office/drawing/2014/main" id="{40C341FA-93DC-4262-8956-206422569EF5}"/>
              </a:ext>
            </a:extLst>
          </p:cNvPr>
          <p:cNvPicPr>
            <a:picLocks noChangeAspect="1"/>
          </p:cNvPicPr>
          <p:nvPr/>
        </p:nvPicPr>
        <p:blipFill>
          <a:blip r:embed="rId4"/>
          <a:stretch>
            <a:fillRect/>
          </a:stretch>
        </p:blipFill>
        <p:spPr>
          <a:xfrm>
            <a:off x="7793465" y="640402"/>
            <a:ext cx="3255905" cy="2376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88962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279F7562-4177-4EF0-B543-EBBDFF6021E9}"/>
              </a:ext>
            </a:extLst>
          </p:cNvPr>
          <p:cNvSpPr txBox="1">
            <a:spLocks/>
          </p:cNvSpPr>
          <p:nvPr/>
        </p:nvSpPr>
        <p:spPr>
          <a:xfrm>
            <a:off x="3553733" y="213526"/>
            <a:ext cx="6516242" cy="818705"/>
          </a:xfrm>
          <a:prstGeom prst="rect">
            <a:avLst/>
          </a:prstGeom>
        </p:spPr>
        <p:txBody>
          <a:bodyPr/>
          <a:lst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r>
              <a:rPr lang="en-NZ" b="1" dirty="0"/>
              <a:t>Agenda</a:t>
            </a:r>
          </a:p>
        </p:txBody>
      </p:sp>
      <p:sp>
        <p:nvSpPr>
          <p:cNvPr id="37" name="Rectangle 36">
            <a:extLst>
              <a:ext uri="{FF2B5EF4-FFF2-40B4-BE49-F238E27FC236}">
                <a16:creationId xmlns:a16="http://schemas.microsoft.com/office/drawing/2014/main" id="{425A395C-494A-45F8-9DCE-8D25ED4E65FC}"/>
              </a:ext>
            </a:extLst>
          </p:cNvPr>
          <p:cNvSpPr/>
          <p:nvPr/>
        </p:nvSpPr>
        <p:spPr>
          <a:xfrm>
            <a:off x="2122025" y="1032231"/>
            <a:ext cx="9932600" cy="5714359"/>
          </a:xfrm>
          <a:prstGeom prst="rect">
            <a:avLst/>
          </a:prstGeom>
        </p:spPr>
        <p:txBody>
          <a:bodyPr wrap="square" lIns="36000" tIns="36000" rIns="36000" bIns="36000" numCol="2">
            <a:noAutofit/>
          </a:bodyPr>
          <a:lstStyle/>
          <a:p>
            <a:pPr marL="380990" indent="-380990">
              <a:buFont typeface="Arial" panose="020B0604020202020204" pitchFamily="34" charset="0"/>
              <a:buChar char="•"/>
            </a:pPr>
            <a:r>
              <a:rPr lang="en-NZ" sz="1400" b="1" u="sng" dirty="0"/>
              <a:t>Azure cloud models: IaaS, PaaS</a:t>
            </a:r>
          </a:p>
          <a:p>
            <a:pPr marL="838190" lvl="1" indent="-380990">
              <a:buFont typeface="Arial" panose="020B0604020202020204" pitchFamily="34" charset="0"/>
              <a:buChar char="•"/>
            </a:pPr>
            <a:r>
              <a:rPr lang="en-NZ" sz="1400" dirty="0"/>
              <a:t>Microsoft SQL data platforms</a:t>
            </a:r>
          </a:p>
          <a:p>
            <a:pPr marL="838190" lvl="1" indent="-380990">
              <a:buFont typeface="Arial" panose="020B0604020202020204" pitchFamily="34" charset="0"/>
              <a:buChar char="•"/>
            </a:pPr>
            <a:r>
              <a:rPr lang="en-NZ" sz="1400" dirty="0"/>
              <a:t>Cloud models: IaaS, PaaS</a:t>
            </a:r>
          </a:p>
          <a:p>
            <a:pPr lvl="1"/>
            <a:endParaRPr lang="en-NZ" sz="1400" dirty="0"/>
          </a:p>
          <a:p>
            <a:pPr marL="380990" indent="-380990">
              <a:buFont typeface="Arial" panose="020B0604020202020204" pitchFamily="34" charset="0"/>
              <a:buChar char="•"/>
            </a:pPr>
            <a:r>
              <a:rPr lang="en-NZ" sz="1400" b="1" u="sng" dirty="0"/>
              <a:t>Azure cloud data platform differences</a:t>
            </a:r>
          </a:p>
          <a:p>
            <a:pPr marL="838190" lvl="1" indent="-380990">
              <a:buFont typeface="Arial" panose="020B0604020202020204" pitchFamily="34" charset="0"/>
              <a:buChar char="•"/>
            </a:pPr>
            <a:r>
              <a:rPr lang="en-NZ" sz="1400" dirty="0"/>
              <a:t>Which SQL option should I choose?</a:t>
            </a:r>
          </a:p>
          <a:p>
            <a:pPr marL="838190" lvl="1" indent="-380990">
              <a:buFont typeface="Arial" panose="020B0604020202020204" pitchFamily="34" charset="0"/>
              <a:buChar char="•"/>
            </a:pPr>
            <a:r>
              <a:rPr lang="en-NZ" sz="1400" dirty="0"/>
              <a:t>Target data platform selection </a:t>
            </a:r>
          </a:p>
          <a:p>
            <a:pPr lvl="1"/>
            <a:endParaRPr lang="en-NZ" sz="1400" dirty="0"/>
          </a:p>
          <a:p>
            <a:pPr marL="380990" indent="-380990">
              <a:buFont typeface="Arial" panose="020B0604020202020204" pitchFamily="34" charset="0"/>
              <a:buChar char="•"/>
            </a:pPr>
            <a:r>
              <a:rPr lang="en-NZ" sz="1400" b="1" u="sng" dirty="0"/>
              <a:t>Infrastructure as a service (IaaS)</a:t>
            </a:r>
          </a:p>
          <a:p>
            <a:pPr marL="838190" lvl="1" indent="-380990">
              <a:buFont typeface="Arial" panose="020B0604020202020204" pitchFamily="34" charset="0"/>
              <a:buChar char="•"/>
            </a:pPr>
            <a:r>
              <a:rPr lang="en-NZ" sz="1400" dirty="0"/>
              <a:t>VM categories and series</a:t>
            </a:r>
          </a:p>
          <a:p>
            <a:pPr marL="838190" lvl="1" indent="-380990">
              <a:buFont typeface="Arial" panose="020B0604020202020204" pitchFamily="34" charset="0"/>
              <a:buChar char="•"/>
            </a:pPr>
            <a:r>
              <a:rPr lang="en-NZ" sz="1400" dirty="0"/>
              <a:t>Azure Portal – VM sizes</a:t>
            </a:r>
          </a:p>
          <a:p>
            <a:pPr marL="838190" lvl="1" indent="-380990">
              <a:buFont typeface="Arial" panose="020B0604020202020204" pitchFamily="34" charset="0"/>
              <a:buChar char="•"/>
            </a:pPr>
            <a:r>
              <a:rPr lang="en-NZ" sz="1400" dirty="0"/>
              <a:t>Disk capacity and storage performance and configuration for different workload types</a:t>
            </a:r>
          </a:p>
          <a:p>
            <a:pPr marL="838190" lvl="1" indent="-380990">
              <a:buFont typeface="Arial" panose="020B0604020202020204" pitchFamily="34" charset="0"/>
              <a:buChar char="•"/>
            </a:pPr>
            <a:r>
              <a:rPr lang="en-NZ" sz="1400" dirty="0"/>
              <a:t>Choose the right Azure VM size</a:t>
            </a:r>
          </a:p>
          <a:p>
            <a:pPr marL="838190" lvl="1" indent="-380990">
              <a:buFont typeface="Arial" panose="020B0604020202020204" pitchFamily="34" charset="0"/>
              <a:buChar char="•"/>
            </a:pPr>
            <a:r>
              <a:rPr lang="en-NZ" sz="1400" dirty="0"/>
              <a:t>Most common Storage and VM size configuration</a:t>
            </a:r>
          </a:p>
          <a:p>
            <a:pPr marL="838190" lvl="1" indent="-380990">
              <a:buFont typeface="Arial" panose="020B0604020202020204" pitchFamily="34" charset="0"/>
              <a:buChar char="•"/>
            </a:pPr>
            <a:r>
              <a:rPr lang="en-NZ" sz="1400" dirty="0"/>
              <a:t>HA architecture on Azure VM SQL Server</a:t>
            </a:r>
          </a:p>
          <a:p>
            <a:pPr lvl="1"/>
            <a:endParaRPr lang="en-NZ" sz="1400" dirty="0"/>
          </a:p>
          <a:p>
            <a:pPr marL="380990" indent="-380990">
              <a:buFont typeface="Arial" panose="020B0604020202020204" pitchFamily="34" charset="0"/>
              <a:buChar char="•"/>
            </a:pPr>
            <a:r>
              <a:rPr lang="en-NZ" sz="1400" b="1" u="sng" dirty="0"/>
              <a:t>Platform as a service (PaaS)</a:t>
            </a:r>
          </a:p>
          <a:p>
            <a:pPr marL="838190" lvl="1" indent="-380990">
              <a:buFont typeface="Arial" panose="020B0604020202020204" pitchFamily="34" charset="0"/>
              <a:buChar char="•"/>
            </a:pPr>
            <a:r>
              <a:rPr lang="en-NZ" sz="1400" dirty="0"/>
              <a:t>What is Azure SQL?</a:t>
            </a:r>
          </a:p>
          <a:p>
            <a:pPr marL="838190" lvl="1" indent="-380990">
              <a:buFont typeface="Arial" panose="020B0604020202020204" pitchFamily="34" charset="0"/>
              <a:buChar char="•"/>
            </a:pPr>
            <a:r>
              <a:rPr lang="en-NZ" sz="1400" dirty="0" err="1"/>
              <a:t>vCore</a:t>
            </a:r>
            <a:r>
              <a:rPr lang="en-NZ" sz="1400" dirty="0"/>
              <a:t> and DTU purchasing models</a:t>
            </a:r>
          </a:p>
          <a:p>
            <a:pPr marL="838190" lvl="1" indent="-380990">
              <a:buFont typeface="Arial" panose="020B0604020202020204" pitchFamily="34" charset="0"/>
              <a:buChar char="•"/>
            </a:pPr>
            <a:r>
              <a:rPr lang="en-NZ" sz="1400" dirty="0"/>
              <a:t>DTU purchasing model</a:t>
            </a:r>
          </a:p>
          <a:p>
            <a:pPr marL="838190" lvl="1" indent="-380990">
              <a:buFont typeface="Arial" panose="020B0604020202020204" pitchFamily="34" charset="0"/>
              <a:buChar char="•"/>
            </a:pPr>
            <a:r>
              <a:rPr lang="en-NZ" sz="1400" dirty="0"/>
              <a:t>Resource limits for the logical SQL server (Azure DB)</a:t>
            </a:r>
          </a:p>
          <a:p>
            <a:pPr marL="838190" lvl="1" indent="-380990">
              <a:buFont typeface="Arial" panose="020B0604020202020204" pitchFamily="34" charset="0"/>
              <a:buChar char="•"/>
            </a:pPr>
            <a:r>
              <a:rPr lang="en-NZ" sz="1400" dirty="0" err="1"/>
              <a:t>vCore</a:t>
            </a:r>
            <a:r>
              <a:rPr lang="en-NZ" sz="1400" dirty="0"/>
              <a:t> model and service tiers options</a:t>
            </a:r>
          </a:p>
          <a:p>
            <a:pPr marL="838190" lvl="1" indent="-380990">
              <a:buFont typeface="Arial" panose="020B0604020202020204" pitchFamily="34" charset="0"/>
              <a:buChar char="•"/>
            </a:pPr>
            <a:r>
              <a:rPr lang="en-NZ" sz="1400" dirty="0"/>
              <a:t>Service tier characteristics SQL Azure</a:t>
            </a:r>
          </a:p>
          <a:p>
            <a:pPr marL="838190" lvl="1" indent="-380990">
              <a:buFont typeface="Arial" panose="020B0604020202020204" pitchFamily="34" charset="0"/>
              <a:buChar char="•"/>
            </a:pPr>
            <a:r>
              <a:rPr lang="en-NZ" sz="1400" dirty="0"/>
              <a:t>Service tier characteristics SQL MI</a:t>
            </a:r>
          </a:p>
          <a:p>
            <a:pPr marL="838190" lvl="1" indent="-380990">
              <a:buFont typeface="Arial" panose="020B0604020202020204" pitchFamily="34" charset="0"/>
              <a:buChar char="•"/>
            </a:pPr>
            <a:r>
              <a:rPr lang="en-NZ" sz="1400" dirty="0"/>
              <a:t>Compute and storage SQL MI</a:t>
            </a:r>
          </a:p>
          <a:p>
            <a:pPr marL="380990" indent="-380990">
              <a:buFont typeface="Arial" panose="020B0604020202020204" pitchFamily="34" charset="0"/>
              <a:buChar char="•"/>
            </a:pPr>
            <a:r>
              <a:rPr lang="en-NZ" sz="1400" b="1" u="sng" dirty="0"/>
              <a:t>Azure SQL and Architectural Models</a:t>
            </a:r>
          </a:p>
          <a:p>
            <a:pPr marL="838190" lvl="1" indent="-380990">
              <a:buFont typeface="Arial" panose="020B0604020202020204" pitchFamily="34" charset="0"/>
              <a:buChar char="•"/>
            </a:pPr>
            <a:r>
              <a:rPr lang="en-NZ" sz="1400" dirty="0"/>
              <a:t>Architectural models that are used in Azure SQL</a:t>
            </a:r>
          </a:p>
          <a:p>
            <a:pPr marL="838190" lvl="1" indent="-380990">
              <a:buFont typeface="Arial" panose="020B0604020202020204" pitchFamily="34" charset="0"/>
              <a:buChar char="•"/>
            </a:pPr>
            <a:r>
              <a:rPr lang="en-NZ" sz="1400" dirty="0"/>
              <a:t>General Purpose service tier availability</a:t>
            </a:r>
          </a:p>
          <a:p>
            <a:pPr marL="838190" lvl="1" indent="-380990">
              <a:buFont typeface="Arial" panose="020B0604020202020204" pitchFamily="34" charset="0"/>
              <a:buChar char="•"/>
            </a:pPr>
            <a:r>
              <a:rPr lang="en-NZ" sz="1400" dirty="0"/>
              <a:t>Business Critical service tier availability</a:t>
            </a:r>
          </a:p>
          <a:p>
            <a:pPr marL="838190" lvl="1" indent="-380990">
              <a:buFont typeface="Arial" panose="020B0604020202020204" pitchFamily="34" charset="0"/>
              <a:buChar char="•"/>
            </a:pPr>
            <a:r>
              <a:rPr lang="en-NZ" sz="1400" dirty="0"/>
              <a:t>Read-only replicas and read-only query workloads</a:t>
            </a:r>
          </a:p>
          <a:p>
            <a:pPr marL="838190" lvl="1" indent="-380990">
              <a:buFont typeface="Arial" panose="020B0604020202020204" pitchFamily="34" charset="0"/>
              <a:buChar char="•"/>
            </a:pPr>
            <a:r>
              <a:rPr lang="en-NZ" sz="1400" dirty="0"/>
              <a:t>Virtual cluster connectivity architecture SQL MI</a:t>
            </a:r>
          </a:p>
          <a:p>
            <a:pPr marL="838190" lvl="1" indent="-380990">
              <a:buFont typeface="Arial" panose="020B0604020202020204" pitchFamily="34" charset="0"/>
              <a:buChar char="•"/>
            </a:pPr>
            <a:r>
              <a:rPr lang="en-NZ" sz="1400" dirty="0"/>
              <a:t>Custom Architecture Azure SQL DB</a:t>
            </a:r>
          </a:p>
          <a:p>
            <a:pPr marL="838190" lvl="1" indent="-380990">
              <a:buFont typeface="Arial" panose="020B0604020202020204" pitchFamily="34" charset="0"/>
              <a:buChar char="•"/>
            </a:pPr>
            <a:endParaRPr lang="en-NZ" sz="1400" dirty="0"/>
          </a:p>
          <a:p>
            <a:pPr marL="380990" indent="-380990">
              <a:buFont typeface="Arial" panose="020B0604020202020204" pitchFamily="34" charset="0"/>
              <a:buChar char="•"/>
            </a:pPr>
            <a:r>
              <a:rPr lang="en-NZ" sz="1400" b="1" u="sng" dirty="0"/>
              <a:t>Data Migration Assistant (DMA)</a:t>
            </a:r>
          </a:p>
          <a:p>
            <a:pPr marL="838190" lvl="1" indent="-380990">
              <a:buFont typeface="Arial" panose="020B0604020202020204" pitchFamily="34" charset="0"/>
              <a:buChar char="•"/>
            </a:pPr>
            <a:r>
              <a:rPr lang="en-NZ" sz="1400" dirty="0"/>
              <a:t>DMA main functionalities</a:t>
            </a:r>
          </a:p>
          <a:p>
            <a:pPr marL="838190" lvl="1" indent="-380990">
              <a:buFont typeface="Arial" panose="020B0604020202020204" pitchFamily="34" charset="0"/>
              <a:buChar char="•"/>
            </a:pPr>
            <a:r>
              <a:rPr lang="en-NZ" sz="1400" dirty="0"/>
              <a:t>Data Migration Assistant (DMA) - Assessment</a:t>
            </a:r>
          </a:p>
          <a:p>
            <a:pPr marL="838190" lvl="1" indent="-380990">
              <a:buFont typeface="Arial" panose="020B0604020202020204" pitchFamily="34" charset="0"/>
              <a:buChar char="•"/>
            </a:pPr>
            <a:r>
              <a:rPr lang="en-NZ" sz="1400" dirty="0"/>
              <a:t>DMA / Instance Level – Azure SQL Database / Azure SQL MI</a:t>
            </a:r>
          </a:p>
          <a:p>
            <a:pPr marL="838190" lvl="1" indent="-380990">
              <a:buFont typeface="Arial" panose="020B0604020202020204" pitchFamily="34" charset="0"/>
              <a:buChar char="•"/>
            </a:pPr>
            <a:r>
              <a:rPr lang="en-NZ" sz="1400" dirty="0"/>
              <a:t>SQL Server feature parity – unsupported features example</a:t>
            </a:r>
          </a:p>
          <a:p>
            <a:pPr marL="838190" lvl="1" indent="-380990">
              <a:buFont typeface="Arial" panose="020B0604020202020204" pitchFamily="34" charset="0"/>
              <a:buChar char="•"/>
            </a:pPr>
            <a:r>
              <a:rPr lang="en-NZ" sz="1400" dirty="0"/>
              <a:t>DMA / DB Level – Azure SQL Database / Azure SQL MI</a:t>
            </a:r>
          </a:p>
        </p:txBody>
      </p:sp>
    </p:spTree>
    <p:extLst>
      <p:ext uri="{BB962C8B-B14F-4D97-AF65-F5344CB8AC3E}">
        <p14:creationId xmlns:p14="http://schemas.microsoft.com/office/powerpoint/2010/main" val="3864482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4" name="Text Placeholder 1">
            <a:extLst>
              <a:ext uri="{FF2B5EF4-FFF2-40B4-BE49-F238E27FC236}">
                <a16:creationId xmlns:a16="http://schemas.microsoft.com/office/drawing/2014/main" id="{F324EA67-4F0F-4844-998E-71071F685CE5}"/>
              </a:ext>
            </a:extLst>
          </p:cNvPr>
          <p:cNvSpPr txBox="1">
            <a:spLocks/>
          </p:cNvSpPr>
          <p:nvPr/>
        </p:nvSpPr>
        <p:spPr>
          <a:xfrm>
            <a:off x="1331087" y="1026075"/>
            <a:ext cx="10359343" cy="2203262"/>
          </a:xfrm>
          <a:prstGeom prst="rect">
            <a:avLst/>
          </a:prstGeom>
        </p:spPr>
        <p:txBody>
          <a:bodyPr anchor="ctr"/>
          <a:lstStyle>
            <a:lvl1pPr marL="0" indent="0" algn="ctr" defTabSz="1219170" rtl="0" eaLnBrk="1" latinLnBrk="0" hangingPunct="1">
              <a:spcBef>
                <a:spcPct val="20000"/>
              </a:spcBef>
              <a:buClr>
                <a:schemeClr val="accent3"/>
              </a:buClr>
              <a:buFont typeface="Arial"/>
              <a:buNone/>
              <a:defRPr sz="1867" b="0" i="0" kern="1200" baseline="0">
                <a:solidFill>
                  <a:schemeClr val="tx1">
                    <a:lumMod val="75000"/>
                    <a:lumOff val="25000"/>
                  </a:schemeClr>
                </a:solidFill>
                <a:latin typeface="+mn-lt"/>
                <a:ea typeface="+mn-ea"/>
                <a:cs typeface="Arial"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l"/>
            <a:r>
              <a:rPr lang="en-US" sz="4800" dirty="0"/>
              <a:t>Azure SQL and Architectural Models</a:t>
            </a:r>
          </a:p>
          <a:p>
            <a:pPr algn="l"/>
            <a:endParaRPr lang="en-US" sz="3600" dirty="0">
              <a:solidFill>
                <a:schemeClr val="tx1">
                  <a:lumMod val="85000"/>
                  <a:lumOff val="15000"/>
                </a:schemeClr>
              </a:solidFill>
            </a:endParaRPr>
          </a:p>
        </p:txBody>
      </p:sp>
      <p:sp>
        <p:nvSpPr>
          <p:cNvPr id="12" name="Rectangle 11">
            <a:extLst>
              <a:ext uri="{FF2B5EF4-FFF2-40B4-BE49-F238E27FC236}">
                <a16:creationId xmlns:a16="http://schemas.microsoft.com/office/drawing/2014/main" id="{E0E141A8-51C5-4334-8935-867CD61BD8F9}"/>
              </a:ext>
            </a:extLst>
          </p:cNvPr>
          <p:cNvSpPr/>
          <p:nvPr/>
        </p:nvSpPr>
        <p:spPr>
          <a:xfrm>
            <a:off x="1917077" y="2330469"/>
            <a:ext cx="6096000" cy="2246769"/>
          </a:xfrm>
          <a:prstGeom prst="rect">
            <a:avLst/>
          </a:prstGeom>
        </p:spPr>
        <p:txBody>
          <a:bodyPr>
            <a:spAutoFit/>
          </a:bodyPr>
          <a:lstStyle/>
          <a:p>
            <a:pPr marL="285750" indent="-285750">
              <a:buFont typeface="Arial" panose="020B0604020202020204" pitchFamily="34" charset="0"/>
              <a:buChar char="•"/>
            </a:pPr>
            <a:r>
              <a:rPr lang="en-US" sz="2000" dirty="0"/>
              <a:t>Azure SQL and Architectural Models</a:t>
            </a:r>
          </a:p>
          <a:p>
            <a:pPr marL="285750" indent="-285750">
              <a:buFont typeface="Arial" panose="020B0604020202020204" pitchFamily="34" charset="0"/>
              <a:buChar char="•"/>
            </a:pPr>
            <a:r>
              <a:rPr lang="en-US" sz="2000" dirty="0"/>
              <a:t>Architectural models that are used in Azure SQL</a:t>
            </a:r>
          </a:p>
          <a:p>
            <a:pPr marL="285750" indent="-285750">
              <a:buFont typeface="Arial" panose="020B0604020202020204" pitchFamily="34" charset="0"/>
              <a:buChar char="•"/>
            </a:pPr>
            <a:r>
              <a:rPr lang="en-US" sz="2000" dirty="0"/>
              <a:t>General Purpose service tier availability</a:t>
            </a:r>
          </a:p>
          <a:p>
            <a:pPr marL="285750" indent="-285750">
              <a:buFont typeface="Arial" panose="020B0604020202020204" pitchFamily="34" charset="0"/>
              <a:buChar char="•"/>
            </a:pPr>
            <a:r>
              <a:rPr lang="en-US" sz="2000" dirty="0"/>
              <a:t>Business Critical service tier availability</a:t>
            </a:r>
          </a:p>
          <a:p>
            <a:pPr marL="285750" indent="-285750">
              <a:buFont typeface="Arial" panose="020B0604020202020204" pitchFamily="34" charset="0"/>
              <a:buChar char="•"/>
            </a:pPr>
            <a:r>
              <a:rPr lang="en-US" sz="2000" dirty="0"/>
              <a:t>Read-only replicas and read-only query workloads</a:t>
            </a:r>
          </a:p>
          <a:p>
            <a:pPr marL="285750" indent="-285750">
              <a:buFont typeface="Arial" panose="020B0604020202020204" pitchFamily="34" charset="0"/>
              <a:buChar char="•"/>
            </a:pPr>
            <a:r>
              <a:rPr lang="en-US" sz="2000" dirty="0"/>
              <a:t>Virtual cluster connectivity architecture SQL MI</a:t>
            </a:r>
          </a:p>
          <a:p>
            <a:pPr marL="285750" indent="-285750">
              <a:buFont typeface="Arial" panose="020B0604020202020204" pitchFamily="34" charset="0"/>
              <a:buChar char="•"/>
            </a:pPr>
            <a:r>
              <a:rPr lang="en-US" sz="2000" dirty="0"/>
              <a:t>Custom Architecture Azure SQL DB</a:t>
            </a:r>
            <a:endParaRPr lang="en-NZ" sz="2000" dirty="0"/>
          </a:p>
        </p:txBody>
      </p:sp>
    </p:spTree>
    <p:extLst>
      <p:ext uri="{BB962C8B-B14F-4D97-AF65-F5344CB8AC3E}">
        <p14:creationId xmlns:p14="http://schemas.microsoft.com/office/powerpoint/2010/main" val="2398611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4267" dirty="0"/>
              <a:t>Architectural models that are used in Azure SQL</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416993" y="2194688"/>
            <a:ext cx="11308283" cy="2907536"/>
          </a:xfrm>
        </p:spPr>
        <p:txBody>
          <a:bodyPr/>
          <a:lstStyle/>
          <a:p>
            <a:pPr marL="380990" indent="-380990">
              <a:buFont typeface="Arial" panose="020B0604020202020204" pitchFamily="34" charset="0"/>
              <a:buChar char="•"/>
            </a:pPr>
            <a:r>
              <a:rPr lang="en-US" sz="2400" b="1" dirty="0"/>
              <a:t>Standard availability model </a:t>
            </a:r>
            <a:r>
              <a:rPr lang="en-US" sz="2400" dirty="0"/>
              <a:t>that is based on a separation of compute and storage. It relies on high availability and reliability of the remote storage tier. This architecture targets budget-oriented business applications that can tolerate some performance degradation during maintenance activities.</a:t>
            </a:r>
          </a:p>
          <a:p>
            <a:pPr marL="380990" indent="-380990">
              <a:buFont typeface="Arial" panose="020B0604020202020204" pitchFamily="34" charset="0"/>
              <a:buChar char="•"/>
            </a:pPr>
            <a:r>
              <a:rPr lang="en-US" sz="2400" b="1" dirty="0"/>
              <a:t>Premium availability model </a:t>
            </a:r>
            <a:r>
              <a:rPr lang="en-US" sz="2400" dirty="0"/>
              <a:t>that is based on a cluster of database engine processes. It relies on the fact that there is always a quorum of available database engine nodes. This architecture targets mission critical applications with high IO performance, high transaction rate and guarantees minimal performance impact to your workload during maintenance activities.</a:t>
            </a:r>
          </a:p>
          <a:p>
            <a:endParaRPr lang="en-US" sz="2400" dirty="0"/>
          </a:p>
        </p:txBody>
      </p:sp>
    </p:spTree>
    <p:extLst>
      <p:ext uri="{BB962C8B-B14F-4D97-AF65-F5344CB8AC3E}">
        <p14:creationId xmlns:p14="http://schemas.microsoft.com/office/powerpoint/2010/main" val="40327507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8F764E-B1D8-4F8F-913C-00C8FC9C9731}"/>
              </a:ext>
            </a:extLst>
          </p:cNvPr>
          <p:cNvPicPr>
            <a:picLocks noChangeAspect="1"/>
          </p:cNvPicPr>
          <p:nvPr/>
        </p:nvPicPr>
        <p:blipFill>
          <a:blip r:embed="rId3"/>
          <a:stretch>
            <a:fillRect/>
          </a:stretch>
        </p:blipFill>
        <p:spPr>
          <a:xfrm>
            <a:off x="557848" y="45000"/>
            <a:ext cx="10145827" cy="6768000"/>
          </a:xfrm>
          <a:prstGeom prst="rect">
            <a:avLst/>
          </a:prstGeom>
        </p:spPr>
      </p:pic>
    </p:spTree>
    <p:extLst>
      <p:ext uri="{BB962C8B-B14F-4D97-AF65-F5344CB8AC3E}">
        <p14:creationId xmlns:p14="http://schemas.microsoft.com/office/powerpoint/2010/main" val="3937178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594597-9AD1-EE42-ABEF-E144931EA4B4}"/>
              </a:ext>
            </a:extLst>
          </p:cNvPr>
          <p:cNvSpPr>
            <a:spLocks noGrp="1"/>
          </p:cNvSpPr>
          <p:nvPr>
            <p:ph type="title"/>
          </p:nvPr>
        </p:nvSpPr>
        <p:spPr/>
        <p:txBody>
          <a:bodyPr/>
          <a:lstStyle/>
          <a:p>
            <a:r>
              <a:rPr lang="en-US" sz="3600" dirty="0"/>
              <a:t>Basic, Standard, and General Purpose service tier locally redundant availability</a:t>
            </a:r>
          </a:p>
        </p:txBody>
      </p:sp>
      <p:sp>
        <p:nvSpPr>
          <p:cNvPr id="3" name="Text Placeholder 2">
            <a:extLst>
              <a:ext uri="{FF2B5EF4-FFF2-40B4-BE49-F238E27FC236}">
                <a16:creationId xmlns:a16="http://schemas.microsoft.com/office/drawing/2014/main" id="{CCC7417D-60A2-644F-984D-F761EFF37EF4}"/>
              </a:ext>
            </a:extLst>
          </p:cNvPr>
          <p:cNvSpPr>
            <a:spLocks noGrp="1"/>
          </p:cNvSpPr>
          <p:nvPr>
            <p:ph type="body" sz="quarter" idx="26"/>
          </p:nvPr>
        </p:nvSpPr>
        <p:spPr>
          <a:xfrm>
            <a:off x="416993" y="2152560"/>
            <a:ext cx="5266267" cy="4544028"/>
          </a:xfrm>
        </p:spPr>
        <p:txBody>
          <a:bodyPr/>
          <a:lstStyle/>
          <a:p>
            <a:r>
              <a:rPr lang="en-US" sz="2133" dirty="0"/>
              <a:t>The standard availability model includes two layers:</a:t>
            </a:r>
          </a:p>
          <a:p>
            <a:pPr marL="457189" indent="-457189">
              <a:buFontTx/>
              <a:buChar char="-"/>
            </a:pPr>
            <a:r>
              <a:rPr lang="en-US" sz="2133" dirty="0"/>
              <a:t>Compute layer that runs the sqlserver.exe process (contains only transient and cached data on the attached SSD, such as </a:t>
            </a:r>
            <a:r>
              <a:rPr lang="en-US" sz="2133" dirty="0" err="1"/>
              <a:t>TempDB</a:t>
            </a:r>
            <a:r>
              <a:rPr lang="en-US" sz="2133" dirty="0"/>
              <a:t>, model database, plan cache, buffer pool ). </a:t>
            </a:r>
          </a:p>
          <a:p>
            <a:pPr marL="457189" indent="-457189">
              <a:buFontTx/>
              <a:buChar char="-"/>
            </a:pPr>
            <a:r>
              <a:rPr lang="en-US" sz="2133" dirty="0"/>
              <a:t>Data layer with the database files (.</a:t>
            </a:r>
            <a:r>
              <a:rPr lang="en-US" sz="2133" dirty="0" err="1"/>
              <a:t>mdf</a:t>
            </a:r>
            <a:r>
              <a:rPr lang="en-US" sz="2133" dirty="0"/>
              <a:t>/.</a:t>
            </a:r>
            <a:r>
              <a:rPr lang="en-US" sz="2133" dirty="0" err="1"/>
              <a:t>ldf</a:t>
            </a:r>
            <a:r>
              <a:rPr lang="en-US" sz="2133" dirty="0"/>
              <a:t>) that are stored in Azure Blob storage. Azure blob storage has built-in data availability and redundancy feature.</a:t>
            </a:r>
          </a:p>
        </p:txBody>
      </p:sp>
      <p:pic>
        <p:nvPicPr>
          <p:cNvPr id="11" name="Picture 10">
            <a:extLst>
              <a:ext uri="{FF2B5EF4-FFF2-40B4-BE49-F238E27FC236}">
                <a16:creationId xmlns:a16="http://schemas.microsoft.com/office/drawing/2014/main" id="{0A977920-C7D7-4BE1-894D-34F2D6A87716}"/>
              </a:ext>
            </a:extLst>
          </p:cNvPr>
          <p:cNvPicPr>
            <a:picLocks noChangeAspect="1"/>
          </p:cNvPicPr>
          <p:nvPr/>
        </p:nvPicPr>
        <p:blipFill>
          <a:blip r:embed="rId3"/>
          <a:stretch>
            <a:fillRect/>
          </a:stretch>
        </p:blipFill>
        <p:spPr>
          <a:xfrm>
            <a:off x="6871172" y="1695333"/>
            <a:ext cx="4719177" cy="4896000"/>
          </a:xfrm>
          <a:prstGeom prst="rect">
            <a:avLst/>
          </a:prstGeom>
        </p:spPr>
      </p:pic>
    </p:spTree>
    <p:extLst>
      <p:ext uri="{BB962C8B-B14F-4D97-AF65-F5344CB8AC3E}">
        <p14:creationId xmlns:p14="http://schemas.microsoft.com/office/powerpoint/2010/main" val="185467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5">
            <a:extLst>
              <a:ext uri="{FF2B5EF4-FFF2-40B4-BE49-F238E27FC236}">
                <a16:creationId xmlns:a16="http://schemas.microsoft.com/office/drawing/2014/main" id="{964DC873-2441-43C5-AAD0-6D678508EA1E}"/>
              </a:ext>
            </a:extLst>
          </p:cNvPr>
          <p:cNvSpPr>
            <a:spLocks noGrp="1"/>
          </p:cNvSpPr>
          <p:nvPr>
            <p:ph type="title"/>
          </p:nvPr>
        </p:nvSpPr>
        <p:spPr>
          <a:xfrm>
            <a:off x="416993" y="583916"/>
            <a:ext cx="11127307" cy="818705"/>
          </a:xfrm>
        </p:spPr>
        <p:txBody>
          <a:bodyPr/>
          <a:lstStyle/>
          <a:p>
            <a:r>
              <a:rPr lang="en-US" sz="3600" dirty="0"/>
              <a:t>General Purpose service tier zone redundant availability</a:t>
            </a:r>
          </a:p>
        </p:txBody>
      </p:sp>
      <p:sp>
        <p:nvSpPr>
          <p:cNvPr id="14" name="Text Placeholder 2">
            <a:extLst>
              <a:ext uri="{FF2B5EF4-FFF2-40B4-BE49-F238E27FC236}">
                <a16:creationId xmlns:a16="http://schemas.microsoft.com/office/drawing/2014/main" id="{B2593BB2-1B97-476E-8D17-E12473096FA3}"/>
              </a:ext>
            </a:extLst>
          </p:cNvPr>
          <p:cNvSpPr txBox="1">
            <a:spLocks/>
          </p:cNvSpPr>
          <p:nvPr/>
        </p:nvSpPr>
        <p:spPr>
          <a:xfrm>
            <a:off x="416993" y="2152560"/>
            <a:ext cx="5266267" cy="4544028"/>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133" dirty="0"/>
              <a:t>Notes:</a:t>
            </a:r>
          </a:p>
          <a:p>
            <a:pPr marL="342900" indent="-342900">
              <a:buFont typeface="Arial" panose="020B0604020202020204" pitchFamily="34" charset="0"/>
              <a:buChar char="•"/>
            </a:pPr>
            <a:r>
              <a:rPr lang="en-US" sz="2133" dirty="0"/>
              <a:t>For General Purpose tier, zone redundancy incurs an additional cost. </a:t>
            </a:r>
          </a:p>
          <a:p>
            <a:pPr marL="342900" indent="-342900">
              <a:buFont typeface="Arial" panose="020B0604020202020204" pitchFamily="34" charset="0"/>
              <a:buChar char="•"/>
            </a:pPr>
            <a:r>
              <a:rPr lang="en-US" sz="2133" dirty="0"/>
              <a:t>Zone redundant configuration for serverless and provisioned general purpose tier is only available in some regions. </a:t>
            </a:r>
          </a:p>
          <a:p>
            <a:pPr marL="342900" indent="-342900">
              <a:buFont typeface="Arial" panose="020B0604020202020204" pitchFamily="34" charset="0"/>
              <a:buChar char="•"/>
            </a:pPr>
            <a:r>
              <a:rPr lang="en-US" sz="2133" dirty="0"/>
              <a:t>Zone redundant for General Purpose is currently in Preview. The preview is not covered under Reserved Instance.</a:t>
            </a:r>
          </a:p>
          <a:p>
            <a:pPr marL="342900" indent="-342900">
              <a:buFont typeface="Arial" panose="020B0604020202020204" pitchFamily="34" charset="0"/>
              <a:buChar char="•"/>
            </a:pPr>
            <a:r>
              <a:rPr lang="en-US" sz="2133" dirty="0"/>
              <a:t>Zone redundant configuration is only available when the Gen5 compute hardware is selected. </a:t>
            </a:r>
          </a:p>
          <a:p>
            <a:endParaRPr lang="en-US" sz="2133" dirty="0"/>
          </a:p>
          <a:p>
            <a:endParaRPr lang="en-US" sz="2133" dirty="0"/>
          </a:p>
        </p:txBody>
      </p:sp>
      <p:pic>
        <p:nvPicPr>
          <p:cNvPr id="15" name="Picture 2" descr="Zone redundant configuration for general purpose">
            <a:extLst>
              <a:ext uri="{FF2B5EF4-FFF2-40B4-BE49-F238E27FC236}">
                <a16:creationId xmlns:a16="http://schemas.microsoft.com/office/drawing/2014/main" id="{2496BBD5-1802-4331-9CDA-CCB8E1CC9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742" y="1311709"/>
            <a:ext cx="5317416" cy="52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635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594597-9AD1-EE42-ABEF-E144931EA4B4}"/>
              </a:ext>
            </a:extLst>
          </p:cNvPr>
          <p:cNvSpPr>
            <a:spLocks noGrp="1"/>
          </p:cNvSpPr>
          <p:nvPr>
            <p:ph type="title"/>
          </p:nvPr>
        </p:nvSpPr>
        <p:spPr/>
        <p:txBody>
          <a:bodyPr/>
          <a:lstStyle/>
          <a:p>
            <a:r>
              <a:rPr lang="en-US" sz="3600" dirty="0"/>
              <a:t>Premium and Business Critical service tier locally redundant availability</a:t>
            </a:r>
          </a:p>
        </p:txBody>
      </p:sp>
      <p:sp>
        <p:nvSpPr>
          <p:cNvPr id="3" name="Text Placeholder 2">
            <a:extLst>
              <a:ext uri="{FF2B5EF4-FFF2-40B4-BE49-F238E27FC236}">
                <a16:creationId xmlns:a16="http://schemas.microsoft.com/office/drawing/2014/main" id="{CCC7417D-60A2-644F-984D-F761EFF37EF4}"/>
              </a:ext>
            </a:extLst>
          </p:cNvPr>
          <p:cNvSpPr>
            <a:spLocks noGrp="1"/>
          </p:cNvSpPr>
          <p:nvPr>
            <p:ph type="body" sz="quarter" idx="26"/>
          </p:nvPr>
        </p:nvSpPr>
        <p:spPr>
          <a:xfrm>
            <a:off x="416993" y="1847387"/>
            <a:ext cx="5266267" cy="4544028"/>
          </a:xfrm>
        </p:spPr>
        <p:txBody>
          <a:bodyPr/>
          <a:lstStyle/>
          <a:p>
            <a:endParaRPr lang="en-US" sz="2133" dirty="0"/>
          </a:p>
          <a:p>
            <a:r>
              <a:rPr lang="en-US" sz="2133" dirty="0"/>
              <a:t>Business Critical service tiers leverage the Premium availability model, which integrates compute resources (SQL Server Database Engine process) and storage (locally attached SSD) on a single node. </a:t>
            </a:r>
          </a:p>
          <a:p>
            <a:endParaRPr lang="en-US" sz="2133" dirty="0"/>
          </a:p>
          <a:p>
            <a:r>
              <a:rPr lang="en-US" sz="2133" dirty="0"/>
              <a:t>High availability is achieved by replicating both compute and storage to additional nodes creating a three to four-node cluster.</a:t>
            </a:r>
          </a:p>
        </p:txBody>
      </p:sp>
      <p:pic>
        <p:nvPicPr>
          <p:cNvPr id="2" name="Picture 1">
            <a:extLst>
              <a:ext uri="{FF2B5EF4-FFF2-40B4-BE49-F238E27FC236}">
                <a16:creationId xmlns:a16="http://schemas.microsoft.com/office/drawing/2014/main" id="{B5253995-76A0-4C14-A9B0-FB3B853C2A41}"/>
              </a:ext>
            </a:extLst>
          </p:cNvPr>
          <p:cNvPicPr>
            <a:picLocks noChangeAspect="1"/>
          </p:cNvPicPr>
          <p:nvPr/>
        </p:nvPicPr>
        <p:blipFill>
          <a:blip r:embed="rId3"/>
          <a:stretch>
            <a:fillRect/>
          </a:stretch>
        </p:blipFill>
        <p:spPr>
          <a:xfrm>
            <a:off x="6771784" y="1591415"/>
            <a:ext cx="4841844" cy="4800000"/>
          </a:xfrm>
          <a:prstGeom prst="rect">
            <a:avLst/>
          </a:prstGeom>
        </p:spPr>
      </p:pic>
    </p:spTree>
    <p:extLst>
      <p:ext uri="{BB962C8B-B14F-4D97-AF65-F5344CB8AC3E}">
        <p14:creationId xmlns:p14="http://schemas.microsoft.com/office/powerpoint/2010/main" val="37802176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1F0521F5-C57F-46B4-B240-28EB2FB540A1}"/>
              </a:ext>
            </a:extLst>
          </p:cNvPr>
          <p:cNvSpPr>
            <a:spLocks noGrp="1"/>
          </p:cNvSpPr>
          <p:nvPr>
            <p:ph type="title"/>
          </p:nvPr>
        </p:nvSpPr>
        <p:spPr>
          <a:xfrm>
            <a:off x="416993" y="583916"/>
            <a:ext cx="11127307" cy="818705"/>
          </a:xfrm>
        </p:spPr>
        <p:txBody>
          <a:bodyPr/>
          <a:lstStyle/>
          <a:p>
            <a:r>
              <a:rPr lang="en-US" sz="3600" dirty="0"/>
              <a:t>Premium and Business Critical service tier zone redundant availability</a:t>
            </a:r>
          </a:p>
        </p:txBody>
      </p:sp>
      <p:sp>
        <p:nvSpPr>
          <p:cNvPr id="10" name="Text Placeholder 4">
            <a:extLst>
              <a:ext uri="{FF2B5EF4-FFF2-40B4-BE49-F238E27FC236}">
                <a16:creationId xmlns:a16="http://schemas.microsoft.com/office/drawing/2014/main" id="{1EB22DAD-6D54-4EA8-A3C6-95E26CB9F405}"/>
              </a:ext>
            </a:extLst>
          </p:cNvPr>
          <p:cNvSpPr txBox="1">
            <a:spLocks/>
          </p:cNvSpPr>
          <p:nvPr/>
        </p:nvSpPr>
        <p:spPr>
          <a:xfrm>
            <a:off x="278846" y="2200541"/>
            <a:ext cx="6384284" cy="4212959"/>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200" b="1"/>
              <a:t>Performance impact </a:t>
            </a:r>
            <a:r>
              <a:rPr lang="en-US" sz="2200"/>
              <a:t>- Zone redundant databases have replicas in different datacenters with some distance between them, the increased network latency may increase the commit time and affect the performance of some OLTP workloads.  </a:t>
            </a:r>
          </a:p>
          <a:p>
            <a:endParaRPr lang="en-US" sz="2200"/>
          </a:p>
          <a:p>
            <a:r>
              <a:rPr lang="en-US" sz="2200" b="1"/>
              <a:t>Note</a:t>
            </a:r>
          </a:p>
          <a:p>
            <a:r>
              <a:rPr lang="en-US" sz="2200"/>
              <a:t>This feature is not available in SQL Managed Instance.</a:t>
            </a:r>
          </a:p>
        </p:txBody>
      </p:sp>
      <p:pic>
        <p:nvPicPr>
          <p:cNvPr id="11" name="Picture 2" descr="high availability architecture zone redundant">
            <a:extLst>
              <a:ext uri="{FF2B5EF4-FFF2-40B4-BE49-F238E27FC236}">
                <a16:creationId xmlns:a16="http://schemas.microsoft.com/office/drawing/2014/main" id="{B7311E91-1FCD-42DB-B387-33AB23E71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130" y="1266379"/>
            <a:ext cx="4775665" cy="543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101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594597-9AD1-EE42-ABEF-E144931EA4B4}"/>
              </a:ext>
            </a:extLst>
          </p:cNvPr>
          <p:cNvSpPr>
            <a:spLocks noGrp="1"/>
          </p:cNvSpPr>
          <p:nvPr>
            <p:ph type="title"/>
          </p:nvPr>
        </p:nvSpPr>
        <p:spPr>
          <a:xfrm>
            <a:off x="416992" y="583916"/>
            <a:ext cx="11019104" cy="818705"/>
          </a:xfrm>
        </p:spPr>
        <p:txBody>
          <a:bodyPr/>
          <a:lstStyle/>
          <a:p>
            <a:r>
              <a:rPr lang="en-US" sz="3733" dirty="0"/>
              <a:t>Read-only replicas and read-only query workloads</a:t>
            </a:r>
          </a:p>
        </p:txBody>
      </p:sp>
      <p:sp>
        <p:nvSpPr>
          <p:cNvPr id="3" name="Text Placeholder 2">
            <a:extLst>
              <a:ext uri="{FF2B5EF4-FFF2-40B4-BE49-F238E27FC236}">
                <a16:creationId xmlns:a16="http://schemas.microsoft.com/office/drawing/2014/main" id="{CCC7417D-60A2-644F-984D-F761EFF37EF4}"/>
              </a:ext>
            </a:extLst>
          </p:cNvPr>
          <p:cNvSpPr>
            <a:spLocks noGrp="1"/>
          </p:cNvSpPr>
          <p:nvPr>
            <p:ph type="body" sz="quarter" idx="26"/>
          </p:nvPr>
        </p:nvSpPr>
        <p:spPr>
          <a:xfrm>
            <a:off x="416992" y="1543338"/>
            <a:ext cx="5266267" cy="4544028"/>
          </a:xfrm>
        </p:spPr>
        <p:txBody>
          <a:bodyPr/>
          <a:lstStyle/>
          <a:p>
            <a:r>
              <a:rPr lang="en-US" sz="2133" dirty="0"/>
              <a:t>The Read Scale-Out feature is enabled by default on new Premium, Business Critical, and Hyperscale databases. </a:t>
            </a:r>
          </a:p>
          <a:p>
            <a:endParaRPr lang="en-US" sz="2133" dirty="0"/>
          </a:p>
          <a:p>
            <a:r>
              <a:rPr lang="en-US" sz="2133" dirty="0"/>
              <a:t>In case of Azure SQL Managed Instance it will be Business Critical service tier.</a:t>
            </a:r>
          </a:p>
          <a:p>
            <a:endParaRPr lang="en-US" sz="2133" dirty="0"/>
          </a:p>
          <a:p>
            <a:r>
              <a:rPr lang="en-US" sz="2133" dirty="0"/>
              <a:t>If your SQL connection string is configured with </a:t>
            </a:r>
            <a:r>
              <a:rPr lang="en-US" sz="2133" dirty="0" err="1"/>
              <a:t>ApplicationIntent</a:t>
            </a:r>
            <a:r>
              <a:rPr lang="en-US" sz="2133" dirty="0"/>
              <a:t>=</a:t>
            </a:r>
            <a:r>
              <a:rPr lang="en-US" sz="2133" dirty="0" err="1"/>
              <a:t>ReadOnly</a:t>
            </a:r>
            <a:r>
              <a:rPr lang="en-US" sz="2133" dirty="0"/>
              <a:t>, the application will be redirected by the gateway to a read-only replica of that database.</a:t>
            </a:r>
            <a:endParaRPr lang="en-NZ" sz="2133" dirty="0"/>
          </a:p>
        </p:txBody>
      </p:sp>
      <p:pic>
        <p:nvPicPr>
          <p:cNvPr id="7" name="Picture 6">
            <a:extLst>
              <a:ext uri="{FF2B5EF4-FFF2-40B4-BE49-F238E27FC236}">
                <a16:creationId xmlns:a16="http://schemas.microsoft.com/office/drawing/2014/main" id="{E8ABEC52-7DA6-44C4-9528-97155438B358}"/>
              </a:ext>
            </a:extLst>
          </p:cNvPr>
          <p:cNvPicPr>
            <a:picLocks noChangeAspect="1"/>
          </p:cNvPicPr>
          <p:nvPr/>
        </p:nvPicPr>
        <p:blipFill>
          <a:blip r:embed="rId3"/>
          <a:stretch>
            <a:fillRect/>
          </a:stretch>
        </p:blipFill>
        <p:spPr>
          <a:xfrm>
            <a:off x="5703394" y="1439351"/>
            <a:ext cx="6488607" cy="4752000"/>
          </a:xfrm>
          <a:prstGeom prst="rect">
            <a:avLst/>
          </a:prstGeom>
        </p:spPr>
      </p:pic>
    </p:spTree>
    <p:extLst>
      <p:ext uri="{BB962C8B-B14F-4D97-AF65-F5344CB8AC3E}">
        <p14:creationId xmlns:p14="http://schemas.microsoft.com/office/powerpoint/2010/main" val="1229536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3733" dirty="0"/>
              <a:t>Virtual cluster connectivity architecture SQL MI</a:t>
            </a:r>
          </a:p>
        </p:txBody>
      </p:sp>
      <p:pic>
        <p:nvPicPr>
          <p:cNvPr id="4" name="Picture 3">
            <a:extLst>
              <a:ext uri="{FF2B5EF4-FFF2-40B4-BE49-F238E27FC236}">
                <a16:creationId xmlns:a16="http://schemas.microsoft.com/office/drawing/2014/main" id="{2D73C111-65BE-433E-AAF7-6246093EECE1}"/>
              </a:ext>
            </a:extLst>
          </p:cNvPr>
          <p:cNvPicPr>
            <a:picLocks noChangeAspect="1"/>
          </p:cNvPicPr>
          <p:nvPr/>
        </p:nvPicPr>
        <p:blipFill rotWithShape="1">
          <a:blip r:embed="rId3"/>
          <a:srcRect l="2156" t="8896" b="9689"/>
          <a:stretch/>
        </p:blipFill>
        <p:spPr>
          <a:xfrm>
            <a:off x="282882" y="1378085"/>
            <a:ext cx="11082981" cy="4896000"/>
          </a:xfrm>
          <a:prstGeom prst="rect">
            <a:avLst/>
          </a:prstGeom>
        </p:spPr>
      </p:pic>
    </p:spTree>
    <p:extLst>
      <p:ext uri="{BB962C8B-B14F-4D97-AF65-F5344CB8AC3E}">
        <p14:creationId xmlns:p14="http://schemas.microsoft.com/office/powerpoint/2010/main" val="3275757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4ECD36-B9C4-44F7-BDF6-70DE80AE3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2621"/>
            <a:ext cx="7632525" cy="4788000"/>
          </a:xfrm>
          <a:prstGeom prst="rect">
            <a:avLst/>
          </a:prstGeom>
        </p:spPr>
      </p:pic>
      <p:sp>
        <p:nvSpPr>
          <p:cNvPr id="3" name="Title 1">
            <a:extLst>
              <a:ext uri="{FF2B5EF4-FFF2-40B4-BE49-F238E27FC236}">
                <a16:creationId xmlns:a16="http://schemas.microsoft.com/office/drawing/2014/main" id="{9A9049B1-AD5B-408D-BD22-8B64688EA1E9}"/>
              </a:ext>
            </a:extLst>
          </p:cNvPr>
          <p:cNvSpPr>
            <a:spLocks noGrp="1"/>
          </p:cNvSpPr>
          <p:nvPr>
            <p:ph type="title"/>
          </p:nvPr>
        </p:nvSpPr>
        <p:spPr>
          <a:xfrm>
            <a:off x="416993" y="583916"/>
            <a:ext cx="11308283" cy="818705"/>
          </a:xfrm>
        </p:spPr>
        <p:txBody>
          <a:bodyPr/>
          <a:lstStyle/>
          <a:p>
            <a:r>
              <a:rPr lang="en-US" sz="3733" b="1" dirty="0"/>
              <a:t>Custom Architecture Azure SQL DB</a:t>
            </a:r>
          </a:p>
        </p:txBody>
      </p:sp>
      <p:sp>
        <p:nvSpPr>
          <p:cNvPr id="2" name="Rectangle 1">
            <a:extLst>
              <a:ext uri="{FF2B5EF4-FFF2-40B4-BE49-F238E27FC236}">
                <a16:creationId xmlns:a16="http://schemas.microsoft.com/office/drawing/2014/main" id="{42164434-E52D-4E04-80C9-FDC5E082AA63}"/>
              </a:ext>
            </a:extLst>
          </p:cNvPr>
          <p:cNvSpPr/>
          <p:nvPr/>
        </p:nvSpPr>
        <p:spPr>
          <a:xfrm>
            <a:off x="7794858" y="1402621"/>
            <a:ext cx="4347411" cy="5170646"/>
          </a:xfrm>
          <a:prstGeom prst="rect">
            <a:avLst/>
          </a:prstGeom>
        </p:spPr>
        <p:txBody>
          <a:bodyPr wrap="square">
            <a:spAutoFit/>
          </a:bodyPr>
          <a:lstStyle/>
          <a:p>
            <a:pPr marL="171450" indent="-171450">
              <a:buFont typeface="Arial" panose="020B0604020202020204" pitchFamily="34" charset="0"/>
              <a:buChar char="•"/>
            </a:pPr>
            <a:r>
              <a:rPr lang="en-NZ" sz="1500" dirty="0"/>
              <a:t>Use existing or create new Resource Group; </a:t>
            </a:r>
          </a:p>
          <a:p>
            <a:pPr marL="171450" indent="-171450">
              <a:buFont typeface="Arial" panose="020B0604020202020204" pitchFamily="34" charset="0"/>
              <a:buChar char="•"/>
            </a:pPr>
            <a:r>
              <a:rPr lang="en-NZ" sz="1500" dirty="0"/>
              <a:t>Create primary Azure Logical SQL Server;</a:t>
            </a:r>
          </a:p>
          <a:p>
            <a:pPr marL="171450" indent="-171450">
              <a:buFont typeface="Arial" panose="020B0604020202020204" pitchFamily="34" charset="0"/>
              <a:buChar char="•"/>
            </a:pPr>
            <a:r>
              <a:rPr lang="en-NZ" sz="1500" dirty="0"/>
              <a:t>Set an admin login and password for your server;</a:t>
            </a:r>
          </a:p>
          <a:p>
            <a:pPr marL="171450" indent="-171450">
              <a:buFont typeface="Arial" panose="020B0604020202020204" pitchFamily="34" charset="0"/>
              <a:buChar char="•"/>
            </a:pPr>
            <a:r>
              <a:rPr lang="en-NZ" sz="1500" dirty="0"/>
              <a:t>Set Firewall Settings (IP address range);</a:t>
            </a:r>
          </a:p>
          <a:p>
            <a:pPr marL="171450" indent="-171450">
              <a:buFont typeface="Arial" panose="020B0604020202020204" pitchFamily="34" charset="0"/>
              <a:buChar char="•"/>
            </a:pPr>
            <a:r>
              <a:rPr lang="en-NZ" sz="1500" dirty="0"/>
              <a:t>Create Azure SQL Database;</a:t>
            </a:r>
          </a:p>
          <a:p>
            <a:pPr marL="171450" indent="-171450">
              <a:buFont typeface="Arial" panose="020B0604020202020204" pitchFamily="34" charset="0"/>
              <a:buChar char="•"/>
            </a:pPr>
            <a:r>
              <a:rPr lang="en-NZ" sz="1500" dirty="0"/>
              <a:t>Create a new login for the Azure SQL Server;</a:t>
            </a:r>
          </a:p>
          <a:p>
            <a:pPr marL="171450" indent="-171450">
              <a:buFont typeface="Arial" panose="020B0604020202020204" pitchFamily="34" charset="0"/>
              <a:buChar char="•"/>
            </a:pPr>
            <a:r>
              <a:rPr lang="en-NZ" sz="1500" dirty="0"/>
              <a:t>Create a new DB user for the existing login;</a:t>
            </a:r>
          </a:p>
          <a:p>
            <a:pPr marL="171450" indent="-171450">
              <a:buFont typeface="Arial" panose="020B0604020202020204" pitchFamily="34" charset="0"/>
              <a:buChar char="•"/>
            </a:pPr>
            <a:r>
              <a:rPr lang="en-NZ" sz="1500" dirty="0"/>
              <a:t>Create Failover Azure Logical SQL Server, including admin login, password and firewall rules;</a:t>
            </a:r>
          </a:p>
          <a:p>
            <a:pPr marL="171450" indent="-171450">
              <a:buFont typeface="Arial" panose="020B0604020202020204" pitchFamily="34" charset="0"/>
              <a:buChar char="•"/>
            </a:pPr>
            <a:r>
              <a:rPr lang="en-NZ" sz="1500" dirty="0"/>
              <a:t>Create Failover Group Name;</a:t>
            </a:r>
          </a:p>
          <a:p>
            <a:pPr marL="171450" indent="-171450">
              <a:buFont typeface="Arial" panose="020B0604020202020204" pitchFamily="34" charset="0"/>
              <a:buChar char="•"/>
            </a:pPr>
            <a:r>
              <a:rPr lang="en-NZ" sz="1500" dirty="0"/>
              <a:t>Add Database to the exiting Failover Group;</a:t>
            </a:r>
          </a:p>
          <a:p>
            <a:pPr marL="171450" indent="-171450">
              <a:buFont typeface="Arial" panose="020B0604020202020204" pitchFamily="34" charset="0"/>
              <a:buChar char="•"/>
            </a:pPr>
            <a:r>
              <a:rPr lang="en-NZ" sz="1500" dirty="0"/>
              <a:t>Create a new login for the Failover Azure SQL Server with matching SID;</a:t>
            </a:r>
          </a:p>
          <a:p>
            <a:pPr marL="171450" indent="-171450">
              <a:buFont typeface="Arial" panose="020B0604020202020204" pitchFamily="34" charset="0"/>
              <a:buChar char="•"/>
            </a:pPr>
            <a:r>
              <a:rPr lang="en-NZ" sz="1500" dirty="0"/>
              <a:t>Create a Workspace in the existing Resource Group;</a:t>
            </a:r>
          </a:p>
          <a:p>
            <a:pPr marL="171450" indent="-171450">
              <a:buFont typeface="Arial" panose="020B0604020202020204" pitchFamily="34" charset="0"/>
              <a:buChar char="•"/>
            </a:pPr>
            <a:r>
              <a:rPr lang="en-NZ" sz="1500" dirty="0"/>
              <a:t>Enable Azure SQL Analytics Intelligence Pack;</a:t>
            </a:r>
          </a:p>
          <a:p>
            <a:pPr marL="171450" indent="-171450">
              <a:buFont typeface="Arial" panose="020B0604020202020204" pitchFamily="34" charset="0"/>
              <a:buChar char="•"/>
            </a:pPr>
            <a:r>
              <a:rPr lang="en-NZ" sz="1500" dirty="0"/>
              <a:t>Enable Azure Diagnostics for Azure SQL database;</a:t>
            </a:r>
          </a:p>
          <a:p>
            <a:pPr marL="171450" indent="-171450">
              <a:buFont typeface="Arial" panose="020B0604020202020204" pitchFamily="34" charset="0"/>
              <a:buChar char="•"/>
            </a:pPr>
            <a:r>
              <a:rPr lang="en-NZ" sz="1500" dirty="0"/>
              <a:t>Configure Azure SQL Databases to stream diagnostics telemetry;</a:t>
            </a:r>
          </a:p>
        </p:txBody>
      </p:sp>
    </p:spTree>
    <p:extLst>
      <p:ext uri="{BB962C8B-B14F-4D97-AF65-F5344CB8AC3E}">
        <p14:creationId xmlns:p14="http://schemas.microsoft.com/office/powerpoint/2010/main" val="3125679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019D391-B321-432F-A671-9976CEC6DC40}"/>
              </a:ext>
            </a:extLst>
          </p:cNvPr>
          <p:cNvSpPr txBox="1">
            <a:spLocks/>
          </p:cNvSpPr>
          <p:nvPr/>
        </p:nvSpPr>
        <p:spPr>
          <a:xfrm>
            <a:off x="1331087" y="1026075"/>
            <a:ext cx="9850057" cy="2203262"/>
          </a:xfrm>
          <a:prstGeom prst="rect">
            <a:avLst/>
          </a:prstGeom>
        </p:spPr>
        <p:txBody>
          <a:bodyPr anchor="ctr"/>
          <a:lstStyle>
            <a:lvl1pPr marL="0" indent="0" algn="ctr" defTabSz="1219170" rtl="0" eaLnBrk="1" latinLnBrk="0" hangingPunct="1">
              <a:spcBef>
                <a:spcPct val="20000"/>
              </a:spcBef>
              <a:buClr>
                <a:schemeClr val="accent3"/>
              </a:buClr>
              <a:buFont typeface="Arial"/>
              <a:buNone/>
              <a:defRPr sz="1867" b="0" i="0" kern="1200" baseline="0">
                <a:solidFill>
                  <a:schemeClr val="tx1">
                    <a:lumMod val="75000"/>
                    <a:lumOff val="25000"/>
                  </a:schemeClr>
                </a:solidFill>
                <a:latin typeface="+mn-lt"/>
                <a:ea typeface="+mn-ea"/>
                <a:cs typeface="Arial"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l"/>
            <a:r>
              <a:rPr lang="en-NZ" sz="5400" dirty="0">
                <a:solidFill>
                  <a:schemeClr val="tx1">
                    <a:lumMod val="85000"/>
                    <a:lumOff val="15000"/>
                  </a:schemeClr>
                </a:solidFill>
              </a:rPr>
              <a:t>Azure cloud models: IaaS, PaaS</a:t>
            </a:r>
          </a:p>
          <a:p>
            <a:endParaRPr lang="en-US" sz="4000" dirty="0">
              <a:solidFill>
                <a:schemeClr val="tx1">
                  <a:lumMod val="85000"/>
                  <a:lumOff val="15000"/>
                </a:schemeClr>
              </a:solidFill>
            </a:endParaRPr>
          </a:p>
        </p:txBody>
      </p:sp>
      <p:sp>
        <p:nvSpPr>
          <p:cNvPr id="5" name="Rectangle 4">
            <a:extLst>
              <a:ext uri="{FF2B5EF4-FFF2-40B4-BE49-F238E27FC236}">
                <a16:creationId xmlns:a16="http://schemas.microsoft.com/office/drawing/2014/main" id="{0D47A9BE-40A1-4A86-B165-C0F0B123307C}"/>
              </a:ext>
            </a:extLst>
          </p:cNvPr>
          <p:cNvSpPr/>
          <p:nvPr/>
        </p:nvSpPr>
        <p:spPr>
          <a:xfrm>
            <a:off x="1917077" y="2330469"/>
            <a:ext cx="6096000" cy="707886"/>
          </a:xfrm>
          <a:prstGeom prst="rect">
            <a:avLst/>
          </a:prstGeom>
        </p:spPr>
        <p:txBody>
          <a:bodyPr>
            <a:spAutoFit/>
          </a:bodyPr>
          <a:lstStyle/>
          <a:p>
            <a:pPr marL="285750" indent="-285750">
              <a:buFont typeface="Arial" panose="020B0604020202020204" pitchFamily="34" charset="0"/>
              <a:buChar char="•"/>
            </a:pPr>
            <a:r>
              <a:rPr lang="en-NZ" sz="2000" dirty="0"/>
              <a:t>Microsoft SQL data platforms</a:t>
            </a:r>
          </a:p>
          <a:p>
            <a:pPr marL="285750" indent="-285750">
              <a:buFont typeface="Arial" panose="020B0604020202020204" pitchFamily="34" charset="0"/>
              <a:buChar char="•"/>
            </a:pPr>
            <a:r>
              <a:rPr lang="en-NZ" sz="2000" dirty="0"/>
              <a:t>Cloud models: IaaS, PaaS</a:t>
            </a:r>
          </a:p>
        </p:txBody>
      </p:sp>
    </p:spTree>
    <p:extLst>
      <p:ext uri="{BB962C8B-B14F-4D97-AF65-F5344CB8AC3E}">
        <p14:creationId xmlns:p14="http://schemas.microsoft.com/office/powerpoint/2010/main" val="2744217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11C87F4-C023-4058-92CE-697CD11559F3}"/>
              </a:ext>
            </a:extLst>
          </p:cNvPr>
          <p:cNvPicPr>
            <a:picLocks noGrp="1" noChangeAspect="1"/>
          </p:cNvPicPr>
          <p:nvPr>
            <p:ph idx="1"/>
          </p:nvPr>
        </p:nvPicPr>
        <p:blipFill>
          <a:blip r:embed="rId3"/>
          <a:stretch>
            <a:fillRect/>
          </a:stretch>
        </p:blipFill>
        <p:spPr>
          <a:xfrm>
            <a:off x="136562" y="333000"/>
            <a:ext cx="11020645" cy="6192000"/>
          </a:xfrm>
          <a:prstGeom prst="rect">
            <a:avLst/>
          </a:prstGeom>
        </p:spPr>
      </p:pic>
      <p:pic>
        <p:nvPicPr>
          <p:cNvPr id="7" name="Picture 6">
            <a:extLst>
              <a:ext uri="{FF2B5EF4-FFF2-40B4-BE49-F238E27FC236}">
                <a16:creationId xmlns:a16="http://schemas.microsoft.com/office/drawing/2014/main" id="{94D1BBB4-7103-47FA-8BC0-FAA6BEB87093}"/>
              </a:ext>
            </a:extLst>
          </p:cNvPr>
          <p:cNvPicPr>
            <a:picLocks noChangeAspect="1"/>
          </p:cNvPicPr>
          <p:nvPr/>
        </p:nvPicPr>
        <p:blipFill>
          <a:blip r:embed="rId4"/>
          <a:stretch>
            <a:fillRect/>
          </a:stretch>
        </p:blipFill>
        <p:spPr>
          <a:xfrm>
            <a:off x="6270200" y="112295"/>
            <a:ext cx="4249464" cy="3708000"/>
          </a:xfrm>
          <a:prstGeom prst="rect">
            <a:avLst/>
          </a:prstGeom>
        </p:spPr>
      </p:pic>
    </p:spTree>
    <p:extLst>
      <p:ext uri="{BB962C8B-B14F-4D97-AF65-F5344CB8AC3E}">
        <p14:creationId xmlns:p14="http://schemas.microsoft.com/office/powerpoint/2010/main" val="1423325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4" name="Text Placeholder 1">
            <a:extLst>
              <a:ext uri="{FF2B5EF4-FFF2-40B4-BE49-F238E27FC236}">
                <a16:creationId xmlns:a16="http://schemas.microsoft.com/office/drawing/2014/main" id="{F324EA67-4F0F-4844-998E-71071F685CE5}"/>
              </a:ext>
            </a:extLst>
          </p:cNvPr>
          <p:cNvSpPr txBox="1">
            <a:spLocks/>
          </p:cNvSpPr>
          <p:nvPr/>
        </p:nvSpPr>
        <p:spPr>
          <a:xfrm>
            <a:off x="1331087" y="1026075"/>
            <a:ext cx="10636324" cy="2203262"/>
          </a:xfrm>
          <a:prstGeom prst="rect">
            <a:avLst/>
          </a:prstGeom>
        </p:spPr>
        <p:txBody>
          <a:bodyPr anchor="ctr"/>
          <a:lstStyle>
            <a:lvl1pPr marL="0" indent="0" algn="ctr" defTabSz="1219170" rtl="0" eaLnBrk="1" latinLnBrk="0" hangingPunct="1">
              <a:spcBef>
                <a:spcPct val="20000"/>
              </a:spcBef>
              <a:buClr>
                <a:schemeClr val="accent3"/>
              </a:buClr>
              <a:buFont typeface="Arial"/>
              <a:buNone/>
              <a:defRPr sz="1867" b="0" i="0" kern="1200" baseline="0">
                <a:solidFill>
                  <a:schemeClr val="tx1">
                    <a:lumMod val="75000"/>
                    <a:lumOff val="25000"/>
                  </a:schemeClr>
                </a:solidFill>
                <a:latin typeface="+mn-lt"/>
                <a:ea typeface="+mn-ea"/>
                <a:cs typeface="Arial"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l"/>
            <a:r>
              <a:rPr lang="en-US" sz="4400" dirty="0"/>
              <a:t>Bonus: Data Migration Assistant (DMA)</a:t>
            </a:r>
            <a:endParaRPr lang="en-US" sz="4000" dirty="0"/>
          </a:p>
          <a:p>
            <a:pPr algn="l"/>
            <a:endParaRPr lang="en-US" sz="3200" dirty="0">
              <a:solidFill>
                <a:schemeClr val="tx1">
                  <a:lumMod val="85000"/>
                  <a:lumOff val="15000"/>
                </a:schemeClr>
              </a:solidFill>
            </a:endParaRPr>
          </a:p>
        </p:txBody>
      </p:sp>
      <p:sp>
        <p:nvSpPr>
          <p:cNvPr id="12" name="Rectangle 11">
            <a:extLst>
              <a:ext uri="{FF2B5EF4-FFF2-40B4-BE49-F238E27FC236}">
                <a16:creationId xmlns:a16="http://schemas.microsoft.com/office/drawing/2014/main" id="{E0E141A8-51C5-4334-8935-867CD61BD8F9}"/>
              </a:ext>
            </a:extLst>
          </p:cNvPr>
          <p:cNvSpPr/>
          <p:nvPr/>
        </p:nvSpPr>
        <p:spPr>
          <a:xfrm>
            <a:off x="1917077" y="2330469"/>
            <a:ext cx="6096000" cy="2554545"/>
          </a:xfrm>
          <a:prstGeom prst="rect">
            <a:avLst/>
          </a:prstGeom>
        </p:spPr>
        <p:txBody>
          <a:bodyPr>
            <a:spAutoFit/>
          </a:bodyPr>
          <a:lstStyle/>
          <a:p>
            <a:pPr marL="285750" indent="-285750">
              <a:buFont typeface="Arial" panose="020B0604020202020204" pitchFamily="34" charset="0"/>
              <a:buChar char="•"/>
            </a:pPr>
            <a:r>
              <a:rPr lang="en-US" sz="2000" dirty="0"/>
              <a:t>DMA main functionalities</a:t>
            </a:r>
          </a:p>
          <a:p>
            <a:pPr marL="285750" indent="-285750">
              <a:buFont typeface="Arial" panose="020B0604020202020204" pitchFamily="34" charset="0"/>
              <a:buChar char="•"/>
            </a:pPr>
            <a:r>
              <a:rPr lang="en-US" sz="2000" dirty="0"/>
              <a:t>Data Migration Assistant (DMA) - Assessment</a:t>
            </a:r>
          </a:p>
          <a:p>
            <a:pPr marL="285750" indent="-285750">
              <a:buFont typeface="Arial" panose="020B0604020202020204" pitchFamily="34" charset="0"/>
              <a:buChar char="•"/>
            </a:pPr>
            <a:r>
              <a:rPr lang="en-US" sz="2000" dirty="0"/>
              <a:t>DMA / Instance Level – Azure SQL Database / Azure SQL MI</a:t>
            </a:r>
          </a:p>
          <a:p>
            <a:pPr marL="285750" indent="-285750">
              <a:buFont typeface="Arial" panose="020B0604020202020204" pitchFamily="34" charset="0"/>
              <a:buChar char="•"/>
            </a:pPr>
            <a:r>
              <a:rPr lang="en-US" sz="2000" dirty="0"/>
              <a:t>SQL Server feature parity – unsupported features example</a:t>
            </a:r>
          </a:p>
          <a:p>
            <a:pPr marL="285750" indent="-285750">
              <a:buFont typeface="Arial" panose="020B0604020202020204" pitchFamily="34" charset="0"/>
              <a:buChar char="•"/>
            </a:pPr>
            <a:r>
              <a:rPr lang="en-US" sz="2000" dirty="0"/>
              <a:t>DMA / DB Level – Azure SQL Database / Azure SQL MI</a:t>
            </a:r>
            <a:endParaRPr lang="en-NZ" sz="2000" dirty="0"/>
          </a:p>
        </p:txBody>
      </p:sp>
    </p:spTree>
    <p:extLst>
      <p:ext uri="{BB962C8B-B14F-4D97-AF65-F5344CB8AC3E}">
        <p14:creationId xmlns:p14="http://schemas.microsoft.com/office/powerpoint/2010/main" val="39363524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4267" dirty="0"/>
              <a:t>Data Migration Assistant (DMA)</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416993" y="1816736"/>
            <a:ext cx="11308283" cy="4079397"/>
          </a:xfrm>
        </p:spPr>
        <p:txBody>
          <a:bodyPr/>
          <a:lstStyle/>
          <a:p>
            <a:r>
              <a:rPr lang="en-US" sz="2400" dirty="0"/>
              <a:t>Using Data Migration Assistant (DMA) tool we can detect potential compatibility issues which may impact our database functionality after migration to Azure SQL managed Instance.</a:t>
            </a:r>
          </a:p>
          <a:p>
            <a:endParaRPr lang="en-US" sz="2400" dirty="0"/>
          </a:p>
          <a:p>
            <a:r>
              <a:rPr lang="en-US" sz="2400" b="1" dirty="0">
                <a:solidFill>
                  <a:srgbClr val="289E52"/>
                </a:solidFill>
              </a:rPr>
              <a:t>DMA main functionalities</a:t>
            </a:r>
            <a:r>
              <a:rPr lang="en-US" sz="2400" dirty="0">
                <a:solidFill>
                  <a:srgbClr val="289E52"/>
                </a:solidFill>
              </a:rPr>
              <a:t>:</a:t>
            </a:r>
          </a:p>
          <a:p>
            <a:endParaRPr lang="en-US" sz="2400" dirty="0"/>
          </a:p>
          <a:p>
            <a:r>
              <a:rPr lang="en-US" sz="2400" dirty="0"/>
              <a:t>Discover issues that can affect an upgrade to an on-premises SQL Server</a:t>
            </a:r>
          </a:p>
          <a:p>
            <a:r>
              <a:rPr lang="en-US" sz="2400" dirty="0"/>
              <a:t>Discover new features in the target SQL Server platform</a:t>
            </a:r>
          </a:p>
          <a:p>
            <a:r>
              <a:rPr lang="en-US" sz="2400" dirty="0"/>
              <a:t>Migrate an on-premises SQL Server instance to a modern SQL Server instance</a:t>
            </a:r>
          </a:p>
          <a:p>
            <a:endParaRPr lang="en-US" sz="2400" dirty="0"/>
          </a:p>
        </p:txBody>
      </p:sp>
    </p:spTree>
    <p:extLst>
      <p:ext uri="{BB962C8B-B14F-4D97-AF65-F5344CB8AC3E}">
        <p14:creationId xmlns:p14="http://schemas.microsoft.com/office/powerpoint/2010/main" val="19314556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4267" dirty="0"/>
              <a:t>Data Migration Assistant (DMA) - Assessment</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331649" y="1682624"/>
            <a:ext cx="11308283" cy="4079397"/>
          </a:xfrm>
        </p:spPr>
        <p:txBody>
          <a:bodyPr/>
          <a:lstStyle/>
          <a:p>
            <a:r>
              <a:rPr lang="en-US" sz="2133" dirty="0"/>
              <a:t>Assess on-premises SQL Server instance(s) migrating to Azure SQL database(s). </a:t>
            </a:r>
          </a:p>
          <a:p>
            <a:r>
              <a:rPr lang="en-US" sz="2133" dirty="0"/>
              <a:t>The assessment workflow helps you to detect the following issues that can affect migration and provides detailed guidance on how to resolve them.</a:t>
            </a:r>
          </a:p>
          <a:p>
            <a:endParaRPr lang="en-US" sz="2133" dirty="0"/>
          </a:p>
          <a:p>
            <a:pPr marL="609585" indent="-609585">
              <a:buFont typeface="Arial" panose="020B0604020202020204" pitchFamily="34" charset="0"/>
              <a:buChar char="•"/>
            </a:pPr>
            <a:r>
              <a:rPr lang="en-US" sz="2133" dirty="0"/>
              <a:t>Migration blocking issues: Discovers the compatibility issues that block migrating on-premises SQL Server database(s) to Azure SQL Database(s). </a:t>
            </a:r>
          </a:p>
          <a:p>
            <a:pPr marL="609585" indent="-609585">
              <a:buFont typeface="Arial" panose="020B0604020202020204" pitchFamily="34" charset="0"/>
              <a:buChar char="•"/>
            </a:pPr>
            <a:r>
              <a:rPr lang="en-US" sz="2133" dirty="0"/>
              <a:t>Partially supported or unsupported features: Detects partially supported or unsupported features that are currently in use on the source SQL Server instance. DMA provides a comprehensive set of recommendations, alternative approaches available in Azure, and mitigating steps so that you can incorporate them into your migration projects.</a:t>
            </a:r>
          </a:p>
          <a:p>
            <a:endParaRPr lang="en-US" sz="2400" dirty="0"/>
          </a:p>
        </p:txBody>
      </p:sp>
    </p:spTree>
    <p:extLst>
      <p:ext uri="{BB962C8B-B14F-4D97-AF65-F5344CB8AC3E}">
        <p14:creationId xmlns:p14="http://schemas.microsoft.com/office/powerpoint/2010/main" val="15838388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3200" dirty="0"/>
              <a:t>DMA / Instance Level – Azure SQL Database / Azure SQL MI</a:t>
            </a:r>
          </a:p>
        </p:txBody>
      </p:sp>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nvPr>
        </p:nvGraphicFramePr>
        <p:xfrm>
          <a:off x="312786" y="1402621"/>
          <a:ext cx="11566430" cy="4991511"/>
        </p:xfrm>
        <a:graphic>
          <a:graphicData uri="http://schemas.openxmlformats.org/drawingml/2006/table">
            <a:tbl>
              <a:tblPr firstRow="1" firstCol="1" bandRow="1">
                <a:tableStyleId>{2D5ABB26-0587-4C30-8999-92F81FD0307C}</a:tableStyleId>
              </a:tblPr>
              <a:tblGrid>
                <a:gridCol w="5514991">
                  <a:extLst>
                    <a:ext uri="{9D8B030D-6E8A-4147-A177-3AD203B41FA5}">
                      <a16:colId xmlns:a16="http://schemas.microsoft.com/office/drawing/2014/main" val="3582721311"/>
                    </a:ext>
                  </a:extLst>
                </a:gridCol>
                <a:gridCol w="6051439">
                  <a:extLst>
                    <a:ext uri="{9D8B030D-6E8A-4147-A177-3AD203B41FA5}">
                      <a16:colId xmlns:a16="http://schemas.microsoft.com/office/drawing/2014/main" val="2399348694"/>
                    </a:ext>
                  </a:extLst>
                </a:gridCol>
              </a:tblGrid>
              <a:tr h="387960">
                <a:tc>
                  <a:txBody>
                    <a:bodyPr/>
                    <a:lstStyle/>
                    <a:p>
                      <a:pPr marL="180000">
                        <a:lnSpc>
                          <a:spcPct val="107000"/>
                        </a:lnSpc>
                        <a:spcAft>
                          <a:spcPts val="0"/>
                        </a:spcAft>
                      </a:pPr>
                      <a:r>
                        <a:rPr lang="en-NZ" sz="2100" b="1" dirty="0">
                          <a:effectLst/>
                          <a:latin typeface="+mn-lt"/>
                          <a:ea typeface="Calibri" panose="020F0502020204030204" pitchFamily="34" charset="0"/>
                          <a:cs typeface="Times New Roman" panose="02020603050405020304" pitchFamily="18" charset="0"/>
                        </a:rPr>
                        <a:t>Azure SQL Database</a:t>
                      </a:r>
                    </a:p>
                  </a:txBody>
                  <a:tcPr marL="9636" marR="9636" marT="9636" marB="9636">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180000">
                        <a:lnSpc>
                          <a:spcPct val="107000"/>
                        </a:lnSpc>
                        <a:spcAft>
                          <a:spcPts val="0"/>
                        </a:spcAft>
                      </a:pPr>
                      <a:r>
                        <a:rPr lang="en-NZ" sz="2100" b="1" dirty="0">
                          <a:effectLst/>
                          <a:latin typeface="+mn-lt"/>
                          <a:ea typeface="Calibri" panose="020F0502020204030204" pitchFamily="34" charset="0"/>
                          <a:cs typeface="Times New Roman" panose="02020603050405020304" pitchFamily="18" charset="0"/>
                        </a:rPr>
                        <a:t>Azure SQL Managed Instance</a:t>
                      </a:r>
                    </a:p>
                  </a:txBody>
                  <a:tcPr marL="9636" marR="9636" marT="9636" marB="9636">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727456"/>
                  </a:ext>
                </a:extLst>
              </a:tr>
              <a:tr h="4603551">
                <a:tc>
                  <a:txBody>
                    <a:bodyPr/>
                    <a:lstStyle/>
                    <a:p>
                      <a:pPr>
                        <a:lnSpc>
                          <a:spcPct val="107000"/>
                        </a:lnSpc>
                        <a:spcAft>
                          <a:spcPts val="0"/>
                        </a:spcAft>
                      </a:pPr>
                      <a:endParaRPr lang="en-NZ" sz="13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9636" marR="9636" marT="9636" marB="9636">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nSpc>
                          <a:spcPct val="107000"/>
                        </a:lnSpc>
                        <a:spcAft>
                          <a:spcPts val="0"/>
                        </a:spcAft>
                      </a:pPr>
                      <a:endParaRPr lang="en-NZ" sz="13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9636" marR="9636" marT="9636" marB="9636">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122811805"/>
                  </a:ext>
                </a:extLst>
              </a:tr>
            </a:tbl>
          </a:graphicData>
        </a:graphic>
      </p:graphicFrame>
      <p:pic>
        <p:nvPicPr>
          <p:cNvPr id="5" name="Picture 4">
            <a:extLst>
              <a:ext uri="{FF2B5EF4-FFF2-40B4-BE49-F238E27FC236}">
                <a16:creationId xmlns:a16="http://schemas.microsoft.com/office/drawing/2014/main" id="{2758CB7B-B6BF-45CE-94AB-30DA36B35752}"/>
              </a:ext>
            </a:extLst>
          </p:cNvPr>
          <p:cNvPicPr>
            <a:picLocks noChangeAspect="1"/>
          </p:cNvPicPr>
          <p:nvPr/>
        </p:nvPicPr>
        <p:blipFill>
          <a:blip r:embed="rId3"/>
          <a:stretch>
            <a:fillRect/>
          </a:stretch>
        </p:blipFill>
        <p:spPr>
          <a:xfrm>
            <a:off x="215250" y="1933015"/>
            <a:ext cx="5435127" cy="3744000"/>
          </a:xfrm>
          <a:prstGeom prst="rect">
            <a:avLst/>
          </a:prstGeom>
        </p:spPr>
      </p:pic>
      <p:pic>
        <p:nvPicPr>
          <p:cNvPr id="6" name="Picture 5">
            <a:extLst>
              <a:ext uri="{FF2B5EF4-FFF2-40B4-BE49-F238E27FC236}">
                <a16:creationId xmlns:a16="http://schemas.microsoft.com/office/drawing/2014/main" id="{15A0FBF9-9E85-44EC-9588-08F518DD9D14}"/>
              </a:ext>
            </a:extLst>
          </p:cNvPr>
          <p:cNvPicPr>
            <a:picLocks noChangeAspect="1"/>
          </p:cNvPicPr>
          <p:nvPr/>
        </p:nvPicPr>
        <p:blipFill>
          <a:blip r:embed="rId4"/>
          <a:stretch>
            <a:fillRect/>
          </a:stretch>
        </p:blipFill>
        <p:spPr>
          <a:xfrm>
            <a:off x="6037795" y="1933015"/>
            <a:ext cx="5804213" cy="2736000"/>
          </a:xfrm>
          <a:prstGeom prst="rect">
            <a:avLst/>
          </a:prstGeom>
        </p:spPr>
      </p:pic>
    </p:spTree>
    <p:extLst>
      <p:ext uri="{BB962C8B-B14F-4D97-AF65-F5344CB8AC3E}">
        <p14:creationId xmlns:p14="http://schemas.microsoft.com/office/powerpoint/2010/main" val="36862359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3733" dirty="0"/>
              <a:t>SQL Server feature parity – unsupported features example</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441859" y="2011808"/>
            <a:ext cx="11308283" cy="4079397"/>
          </a:xfrm>
        </p:spPr>
        <p:txBody>
          <a:bodyPr/>
          <a:lstStyle/>
          <a:p>
            <a:r>
              <a:rPr lang="en-US" sz="2133" b="1" dirty="0"/>
              <a:t>Azure SQL Database</a:t>
            </a:r>
          </a:p>
          <a:p>
            <a:pPr marL="609585" indent="-609585">
              <a:buFont typeface="Arial" panose="020B0604020202020204" pitchFamily="34" charset="0"/>
              <a:buChar char="•"/>
            </a:pPr>
            <a:r>
              <a:rPr lang="en-US" sz="2133" dirty="0"/>
              <a:t>Buffer pool extension is not supported in Azure SQL Database</a:t>
            </a:r>
          </a:p>
          <a:p>
            <a:pPr marL="609585" indent="-609585">
              <a:buFont typeface="Arial" panose="020B0604020202020204" pitchFamily="34" charset="0"/>
              <a:buChar char="•"/>
            </a:pPr>
            <a:r>
              <a:rPr lang="en-US" sz="2133" dirty="0"/>
              <a:t>Azure SQL Database doesn’t support Analysis Services; migrate to Azure Analysis Services </a:t>
            </a:r>
          </a:p>
          <a:p>
            <a:pPr marL="609585" indent="-609585">
              <a:buFont typeface="Arial" panose="020B0604020202020204" pitchFamily="34" charset="0"/>
              <a:buChar char="•"/>
            </a:pPr>
            <a:r>
              <a:rPr lang="en-US" sz="2133" dirty="0"/>
              <a:t>Cross-database references not supported in Azure SQL Database</a:t>
            </a:r>
          </a:p>
          <a:p>
            <a:pPr marL="609585" indent="-609585">
              <a:buFont typeface="Arial" panose="020B0604020202020204" pitchFamily="34" charset="0"/>
              <a:buChar char="•"/>
            </a:pPr>
            <a:r>
              <a:rPr lang="en-US" sz="2133" dirty="0" err="1"/>
              <a:t>Filestream</a:t>
            </a:r>
            <a:r>
              <a:rPr lang="en-US" sz="2133" dirty="0"/>
              <a:t> not supported in Azure SQL Database</a:t>
            </a:r>
          </a:p>
          <a:p>
            <a:pPr marL="609585" indent="-609585">
              <a:buFont typeface="Arial" panose="020B0604020202020204" pitchFamily="34" charset="0"/>
              <a:buChar char="•"/>
            </a:pPr>
            <a:r>
              <a:rPr lang="en-US" sz="2133" dirty="0"/>
              <a:t>SQL Server Agent jobs not available in Azure SQL Database</a:t>
            </a:r>
          </a:p>
          <a:p>
            <a:endParaRPr lang="en-US" sz="2133" dirty="0"/>
          </a:p>
          <a:p>
            <a:r>
              <a:rPr lang="en-US" sz="2133" b="1" dirty="0"/>
              <a:t>Azure SQL Managed Instance</a:t>
            </a:r>
          </a:p>
          <a:p>
            <a:pPr marL="609585" indent="-609585">
              <a:buFont typeface="Arial" panose="020B0604020202020204" pitchFamily="34" charset="0"/>
              <a:buChar char="•"/>
            </a:pPr>
            <a:r>
              <a:rPr lang="en-US" sz="2133" dirty="0" err="1"/>
              <a:t>Filestream</a:t>
            </a:r>
            <a:r>
              <a:rPr lang="en-US" sz="2133" dirty="0"/>
              <a:t> not supported in Azure SQL Database</a:t>
            </a:r>
          </a:p>
          <a:p>
            <a:endParaRPr lang="en-US" sz="2400" dirty="0"/>
          </a:p>
        </p:txBody>
      </p:sp>
    </p:spTree>
    <p:extLst>
      <p:ext uri="{BB962C8B-B14F-4D97-AF65-F5344CB8AC3E}">
        <p14:creationId xmlns:p14="http://schemas.microsoft.com/office/powerpoint/2010/main" val="19375396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3200" dirty="0"/>
              <a:t>DMA / DB Level – Azure SQL Database / Azure SQL MI</a:t>
            </a:r>
          </a:p>
        </p:txBody>
      </p:sp>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nvGraphicFramePr>
        <p:xfrm>
          <a:off x="312786" y="1402621"/>
          <a:ext cx="11566430" cy="4991511"/>
        </p:xfrm>
        <a:graphic>
          <a:graphicData uri="http://schemas.openxmlformats.org/drawingml/2006/table">
            <a:tbl>
              <a:tblPr firstRow="1" firstCol="1" bandRow="1">
                <a:tableStyleId>{2D5ABB26-0587-4C30-8999-92F81FD0307C}</a:tableStyleId>
              </a:tblPr>
              <a:tblGrid>
                <a:gridCol w="5514991">
                  <a:extLst>
                    <a:ext uri="{9D8B030D-6E8A-4147-A177-3AD203B41FA5}">
                      <a16:colId xmlns:a16="http://schemas.microsoft.com/office/drawing/2014/main" val="3582721311"/>
                    </a:ext>
                  </a:extLst>
                </a:gridCol>
                <a:gridCol w="6051439">
                  <a:extLst>
                    <a:ext uri="{9D8B030D-6E8A-4147-A177-3AD203B41FA5}">
                      <a16:colId xmlns:a16="http://schemas.microsoft.com/office/drawing/2014/main" val="2399348694"/>
                    </a:ext>
                  </a:extLst>
                </a:gridCol>
              </a:tblGrid>
              <a:tr h="387960">
                <a:tc>
                  <a:txBody>
                    <a:bodyPr/>
                    <a:lstStyle/>
                    <a:p>
                      <a:pPr marL="180000">
                        <a:lnSpc>
                          <a:spcPct val="107000"/>
                        </a:lnSpc>
                        <a:spcAft>
                          <a:spcPts val="0"/>
                        </a:spcAft>
                      </a:pPr>
                      <a:r>
                        <a:rPr lang="en-NZ" sz="2100" b="1" dirty="0">
                          <a:effectLst/>
                          <a:latin typeface="+mn-lt"/>
                          <a:ea typeface="Calibri" panose="020F0502020204030204" pitchFamily="34" charset="0"/>
                          <a:cs typeface="Times New Roman" panose="02020603050405020304" pitchFamily="18" charset="0"/>
                        </a:rPr>
                        <a:t>Azure SQL Database</a:t>
                      </a:r>
                    </a:p>
                  </a:txBody>
                  <a:tcPr marL="9636" marR="9636" marT="9636" marB="9636">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180000">
                        <a:lnSpc>
                          <a:spcPct val="107000"/>
                        </a:lnSpc>
                        <a:spcAft>
                          <a:spcPts val="0"/>
                        </a:spcAft>
                      </a:pPr>
                      <a:r>
                        <a:rPr lang="en-NZ" sz="2100" b="1" dirty="0">
                          <a:effectLst/>
                          <a:latin typeface="+mn-lt"/>
                          <a:ea typeface="Calibri" panose="020F0502020204030204" pitchFamily="34" charset="0"/>
                          <a:cs typeface="Times New Roman" panose="02020603050405020304" pitchFamily="18" charset="0"/>
                        </a:rPr>
                        <a:t>Azure SQL Managed Instance</a:t>
                      </a:r>
                    </a:p>
                  </a:txBody>
                  <a:tcPr marL="9636" marR="9636" marT="9636" marB="9636">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727456"/>
                  </a:ext>
                </a:extLst>
              </a:tr>
              <a:tr h="4603551">
                <a:tc>
                  <a:txBody>
                    <a:bodyPr/>
                    <a:lstStyle/>
                    <a:p>
                      <a:pPr>
                        <a:lnSpc>
                          <a:spcPct val="107000"/>
                        </a:lnSpc>
                        <a:spcAft>
                          <a:spcPts val="0"/>
                        </a:spcAft>
                      </a:pPr>
                      <a:endParaRPr lang="en-NZ" sz="13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9636" marR="9636" marT="9636" marB="9636">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nSpc>
                          <a:spcPct val="107000"/>
                        </a:lnSpc>
                        <a:spcAft>
                          <a:spcPts val="0"/>
                        </a:spcAft>
                      </a:pPr>
                      <a:endParaRPr lang="en-NZ" sz="13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9636" marR="9636" marT="9636" marB="9636">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122811805"/>
                  </a:ext>
                </a:extLst>
              </a:tr>
            </a:tbl>
          </a:graphicData>
        </a:graphic>
      </p:graphicFrame>
      <p:pic>
        <p:nvPicPr>
          <p:cNvPr id="7" name="Picture 6">
            <a:extLst>
              <a:ext uri="{FF2B5EF4-FFF2-40B4-BE49-F238E27FC236}">
                <a16:creationId xmlns:a16="http://schemas.microsoft.com/office/drawing/2014/main" id="{EC93A9FB-1CCA-4CDF-8102-3D66710D13CC}"/>
              </a:ext>
            </a:extLst>
          </p:cNvPr>
          <p:cNvPicPr>
            <a:picLocks noChangeAspect="1"/>
          </p:cNvPicPr>
          <p:nvPr/>
        </p:nvPicPr>
        <p:blipFill>
          <a:blip r:embed="rId3"/>
          <a:stretch>
            <a:fillRect/>
          </a:stretch>
        </p:blipFill>
        <p:spPr>
          <a:xfrm>
            <a:off x="245827" y="1933015"/>
            <a:ext cx="5353735" cy="3120000"/>
          </a:xfrm>
          <a:prstGeom prst="rect">
            <a:avLst/>
          </a:prstGeom>
        </p:spPr>
      </p:pic>
      <p:pic>
        <p:nvPicPr>
          <p:cNvPr id="3" name="Picture 2">
            <a:extLst>
              <a:ext uri="{FF2B5EF4-FFF2-40B4-BE49-F238E27FC236}">
                <a16:creationId xmlns:a16="http://schemas.microsoft.com/office/drawing/2014/main" id="{0BAC96B8-66EC-4B87-BFD1-18B4BA1110CE}"/>
              </a:ext>
            </a:extLst>
          </p:cNvPr>
          <p:cNvPicPr>
            <a:picLocks noChangeAspect="1"/>
          </p:cNvPicPr>
          <p:nvPr/>
        </p:nvPicPr>
        <p:blipFill>
          <a:blip r:embed="rId4"/>
          <a:stretch>
            <a:fillRect/>
          </a:stretch>
        </p:blipFill>
        <p:spPr>
          <a:xfrm>
            <a:off x="5992610" y="1933015"/>
            <a:ext cx="5953564" cy="3408000"/>
          </a:xfrm>
          <a:prstGeom prst="rect">
            <a:avLst/>
          </a:prstGeom>
        </p:spPr>
      </p:pic>
    </p:spTree>
    <p:extLst>
      <p:ext uri="{BB962C8B-B14F-4D97-AF65-F5344CB8AC3E}">
        <p14:creationId xmlns:p14="http://schemas.microsoft.com/office/powerpoint/2010/main" val="3413021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775596" y="1353842"/>
            <a:ext cx="6341493" cy="1440160"/>
          </a:xfrm>
        </p:spPr>
        <p:txBody>
          <a:bodyPr/>
          <a:lstStyle/>
          <a:p>
            <a:r>
              <a:rPr lang="en-NZ" sz="8000" dirty="0"/>
              <a:t>Q&amp;A</a:t>
            </a:r>
          </a:p>
        </p:txBody>
      </p:sp>
      <p:grpSp>
        <p:nvGrpSpPr>
          <p:cNvPr id="6" name="Group 5"/>
          <p:cNvGrpSpPr/>
          <p:nvPr/>
        </p:nvGrpSpPr>
        <p:grpSpPr>
          <a:xfrm>
            <a:off x="4150207" y="1116646"/>
            <a:ext cx="172524" cy="1920213"/>
            <a:chOff x="3424672" y="2643758"/>
            <a:chExt cx="283232" cy="1584176"/>
          </a:xfrm>
        </p:grpSpPr>
        <p:sp>
          <p:nvSpPr>
            <p:cNvPr id="7" name="Rectangle 6"/>
            <p:cNvSpPr/>
            <p:nvPr userDrawn="1"/>
          </p:nvSpPr>
          <p:spPr>
            <a:xfrm>
              <a:off x="3635896" y="2643758"/>
              <a:ext cx="72008" cy="1584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8" name="Rectangle 7"/>
            <p:cNvSpPr/>
            <p:nvPr userDrawn="1"/>
          </p:nvSpPr>
          <p:spPr>
            <a:xfrm>
              <a:off x="3565490" y="2643758"/>
              <a:ext cx="72007" cy="1584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9" name="Rectangle 8"/>
            <p:cNvSpPr/>
            <p:nvPr userDrawn="1"/>
          </p:nvSpPr>
          <p:spPr>
            <a:xfrm>
              <a:off x="3495081" y="2643758"/>
              <a:ext cx="72007" cy="15841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0" name="Rectangle 9"/>
            <p:cNvSpPr/>
            <p:nvPr userDrawn="1"/>
          </p:nvSpPr>
          <p:spPr>
            <a:xfrm>
              <a:off x="3424672" y="2643758"/>
              <a:ext cx="72008" cy="15841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sp>
        <p:nvSpPr>
          <p:cNvPr id="14" name="Text Placeholder 2">
            <a:extLst>
              <a:ext uri="{FF2B5EF4-FFF2-40B4-BE49-F238E27FC236}">
                <a16:creationId xmlns:a16="http://schemas.microsoft.com/office/drawing/2014/main" id="{02C1FB92-DEC4-4BE7-A330-76DD001E2BE5}"/>
              </a:ext>
            </a:extLst>
          </p:cNvPr>
          <p:cNvSpPr txBox="1">
            <a:spLocks/>
          </p:cNvSpPr>
          <p:nvPr/>
        </p:nvSpPr>
        <p:spPr>
          <a:xfrm>
            <a:off x="1748487" y="3660824"/>
            <a:ext cx="7677261"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b="1" dirty="0"/>
              <a:t>ZORAN BARAC, Principal Data Architect @ CIN7</a:t>
            </a:r>
          </a:p>
          <a:p>
            <a:r>
              <a:rPr lang="en-US" sz="2800" b="1" dirty="0"/>
              <a:t>MCT, MCSE</a:t>
            </a:r>
          </a:p>
        </p:txBody>
      </p:sp>
      <p:sp>
        <p:nvSpPr>
          <p:cNvPr id="15" name="Text Placeholder 2">
            <a:extLst>
              <a:ext uri="{FF2B5EF4-FFF2-40B4-BE49-F238E27FC236}">
                <a16:creationId xmlns:a16="http://schemas.microsoft.com/office/drawing/2014/main" id="{5594A154-95A7-45D6-B2D4-455BE825853C}"/>
              </a:ext>
            </a:extLst>
          </p:cNvPr>
          <p:cNvSpPr txBox="1">
            <a:spLocks/>
          </p:cNvSpPr>
          <p:nvPr/>
        </p:nvSpPr>
        <p:spPr>
          <a:xfrm>
            <a:off x="2185373" y="5915168"/>
            <a:ext cx="7677261" cy="520700"/>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hlinkClick r:id="rId3"/>
              </a:rPr>
              <a:t>zoran.barac.zof@gmail.com</a:t>
            </a:r>
            <a:r>
              <a:rPr lang="en-US" sz="2400" dirty="0"/>
              <a:t> </a:t>
            </a:r>
          </a:p>
          <a:p>
            <a:r>
              <a:rPr lang="en-US" sz="2400" dirty="0">
                <a:hlinkClick r:id="rId4"/>
              </a:rPr>
              <a:t>blog.sqlserveronline.com</a:t>
            </a:r>
            <a:r>
              <a:rPr lang="en-US" sz="2400" dirty="0"/>
              <a:t>  </a:t>
            </a:r>
          </a:p>
          <a:p>
            <a:r>
              <a:rPr lang="en-US" sz="2400" dirty="0">
                <a:hlinkClick r:id="rId5"/>
              </a:rPr>
              <a:t>www.linkedin.com/in/zoran-barac/</a:t>
            </a:r>
            <a:r>
              <a:rPr lang="en-US" sz="2400" dirty="0"/>
              <a:t> </a:t>
            </a:r>
          </a:p>
          <a:p>
            <a:r>
              <a:rPr lang="en-NZ" sz="2400" dirty="0">
                <a:hlinkClick r:id="rId6"/>
              </a:rPr>
              <a:t>www.meetup.com/Auckland-SQL-User-Group/</a:t>
            </a:r>
            <a:endParaRPr lang="en-US" sz="2400" dirty="0"/>
          </a:p>
        </p:txBody>
      </p:sp>
      <p:pic>
        <p:nvPicPr>
          <p:cNvPr id="16" name="Picture 2" descr="Image result for email logo png">
            <a:extLst>
              <a:ext uri="{FF2B5EF4-FFF2-40B4-BE49-F238E27FC236}">
                <a16:creationId xmlns:a16="http://schemas.microsoft.com/office/drawing/2014/main" id="{5798D7CF-37A1-4D2B-8C52-047C9A6E338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25373" y="4746227"/>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mage result for blog logo png">
            <a:extLst>
              <a:ext uri="{FF2B5EF4-FFF2-40B4-BE49-F238E27FC236}">
                <a16:creationId xmlns:a16="http://schemas.microsoft.com/office/drawing/2014/main" id="{A30C7FAC-C2CB-4A68-B130-287154D9D4D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25373" y="5157341"/>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Image result for linkedin logo png">
            <a:extLst>
              <a:ext uri="{FF2B5EF4-FFF2-40B4-BE49-F238E27FC236}">
                <a16:creationId xmlns:a16="http://schemas.microsoft.com/office/drawing/2014/main" id="{25558647-B9F5-47AC-94D9-C10EFCB9D7C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25373" y="561957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meetup logo">
            <a:extLst>
              <a:ext uri="{FF2B5EF4-FFF2-40B4-BE49-F238E27FC236}">
                <a16:creationId xmlns:a16="http://schemas.microsoft.com/office/drawing/2014/main" id="{AF5B5325-3889-4E79-8E7D-0AE4B63199A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25373" y="6063693"/>
            <a:ext cx="374725"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734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3248E8C-CE54-4EED-B990-044CD1CCEEE3}"/>
              </a:ext>
            </a:extLst>
          </p:cNvPr>
          <p:cNvSpPr txBox="1">
            <a:spLocks/>
          </p:cNvSpPr>
          <p:nvPr/>
        </p:nvSpPr>
        <p:spPr>
          <a:xfrm>
            <a:off x="416993" y="583916"/>
            <a:ext cx="11308283" cy="818705"/>
          </a:xfrm>
          <a:prstGeom prst="rect">
            <a:avLst/>
          </a:prstGeom>
        </p:spPr>
        <p:txBody>
          <a:bodyPr/>
          <a:lst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r>
              <a:rPr lang="en-NZ" dirty="0">
                <a:latin typeface="+mj-lt"/>
              </a:rPr>
              <a:t>Microsoft SQL data platforms</a:t>
            </a:r>
          </a:p>
        </p:txBody>
      </p:sp>
      <p:pic>
        <p:nvPicPr>
          <p:cNvPr id="7" name="Picture 6">
            <a:extLst>
              <a:ext uri="{FF2B5EF4-FFF2-40B4-BE49-F238E27FC236}">
                <a16:creationId xmlns:a16="http://schemas.microsoft.com/office/drawing/2014/main" id="{B01F2647-7B5F-42BB-9E28-B5F0533ED66F}"/>
              </a:ext>
            </a:extLst>
          </p:cNvPr>
          <p:cNvPicPr>
            <a:picLocks noChangeAspect="1"/>
          </p:cNvPicPr>
          <p:nvPr/>
        </p:nvPicPr>
        <p:blipFill>
          <a:blip r:embed="rId3"/>
          <a:stretch>
            <a:fillRect/>
          </a:stretch>
        </p:blipFill>
        <p:spPr>
          <a:xfrm>
            <a:off x="1533374" y="1297848"/>
            <a:ext cx="8084843" cy="5376000"/>
          </a:xfrm>
          <a:prstGeom prst="rect">
            <a:avLst/>
          </a:prstGeom>
        </p:spPr>
      </p:pic>
    </p:spTree>
    <p:extLst>
      <p:ext uri="{BB962C8B-B14F-4D97-AF65-F5344CB8AC3E}">
        <p14:creationId xmlns:p14="http://schemas.microsoft.com/office/powerpoint/2010/main" val="2328316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dirty="0"/>
              <a:t>Cloud models: IaaS, PaaS</a:t>
            </a:r>
          </a:p>
        </p:txBody>
      </p:sp>
      <p:pic>
        <p:nvPicPr>
          <p:cNvPr id="4" name="Picture 3">
            <a:extLst>
              <a:ext uri="{FF2B5EF4-FFF2-40B4-BE49-F238E27FC236}">
                <a16:creationId xmlns:a16="http://schemas.microsoft.com/office/drawing/2014/main" id="{FCBB1CB1-C699-4C70-ACA9-8A4012D70F67}"/>
              </a:ext>
            </a:extLst>
          </p:cNvPr>
          <p:cNvPicPr>
            <a:picLocks noChangeAspect="1"/>
          </p:cNvPicPr>
          <p:nvPr/>
        </p:nvPicPr>
        <p:blipFill>
          <a:blip r:embed="rId3"/>
          <a:stretch>
            <a:fillRect/>
          </a:stretch>
        </p:blipFill>
        <p:spPr>
          <a:xfrm>
            <a:off x="2108420" y="1402620"/>
            <a:ext cx="6906665" cy="5328000"/>
          </a:xfrm>
          <a:prstGeom prst="rect">
            <a:avLst/>
          </a:prstGeom>
        </p:spPr>
      </p:pic>
    </p:spTree>
    <p:extLst>
      <p:ext uri="{BB962C8B-B14F-4D97-AF65-F5344CB8AC3E}">
        <p14:creationId xmlns:p14="http://schemas.microsoft.com/office/powerpoint/2010/main" val="1204430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4" name="Text Placeholder 1">
            <a:extLst>
              <a:ext uri="{FF2B5EF4-FFF2-40B4-BE49-F238E27FC236}">
                <a16:creationId xmlns:a16="http://schemas.microsoft.com/office/drawing/2014/main" id="{F324EA67-4F0F-4844-998E-71071F685CE5}"/>
              </a:ext>
            </a:extLst>
          </p:cNvPr>
          <p:cNvSpPr txBox="1">
            <a:spLocks/>
          </p:cNvSpPr>
          <p:nvPr/>
        </p:nvSpPr>
        <p:spPr>
          <a:xfrm>
            <a:off x="1331087" y="1026075"/>
            <a:ext cx="10359343" cy="2203262"/>
          </a:xfrm>
          <a:prstGeom prst="rect">
            <a:avLst/>
          </a:prstGeom>
        </p:spPr>
        <p:txBody>
          <a:bodyPr anchor="ctr"/>
          <a:lstStyle>
            <a:lvl1pPr marL="0" indent="0" algn="ctr" defTabSz="1219170" rtl="0" eaLnBrk="1" latinLnBrk="0" hangingPunct="1">
              <a:spcBef>
                <a:spcPct val="20000"/>
              </a:spcBef>
              <a:buClr>
                <a:schemeClr val="accent3"/>
              </a:buClr>
              <a:buFont typeface="Arial"/>
              <a:buNone/>
              <a:defRPr sz="1867" b="0" i="0" kern="1200" baseline="0">
                <a:solidFill>
                  <a:schemeClr val="tx1">
                    <a:lumMod val="75000"/>
                    <a:lumOff val="25000"/>
                  </a:schemeClr>
                </a:solidFill>
                <a:latin typeface="+mn-lt"/>
                <a:ea typeface="+mn-ea"/>
                <a:cs typeface="Arial"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l"/>
            <a:r>
              <a:rPr lang="en-NZ" sz="4800" dirty="0">
                <a:solidFill>
                  <a:schemeClr val="tx1">
                    <a:lumMod val="85000"/>
                    <a:lumOff val="15000"/>
                  </a:schemeClr>
                </a:solidFill>
              </a:rPr>
              <a:t>Azure cloud data platform differences</a:t>
            </a:r>
          </a:p>
          <a:p>
            <a:pPr algn="l"/>
            <a:endParaRPr lang="en-US" sz="3600" dirty="0">
              <a:solidFill>
                <a:schemeClr val="tx1">
                  <a:lumMod val="85000"/>
                  <a:lumOff val="15000"/>
                </a:schemeClr>
              </a:solidFill>
            </a:endParaRPr>
          </a:p>
        </p:txBody>
      </p:sp>
      <p:sp>
        <p:nvSpPr>
          <p:cNvPr id="12" name="Rectangle 11">
            <a:extLst>
              <a:ext uri="{FF2B5EF4-FFF2-40B4-BE49-F238E27FC236}">
                <a16:creationId xmlns:a16="http://schemas.microsoft.com/office/drawing/2014/main" id="{E0E141A8-51C5-4334-8935-867CD61BD8F9}"/>
              </a:ext>
            </a:extLst>
          </p:cNvPr>
          <p:cNvSpPr/>
          <p:nvPr/>
        </p:nvSpPr>
        <p:spPr>
          <a:xfrm>
            <a:off x="1917077" y="2330469"/>
            <a:ext cx="6096000" cy="707886"/>
          </a:xfrm>
          <a:prstGeom prst="rect">
            <a:avLst/>
          </a:prstGeom>
        </p:spPr>
        <p:txBody>
          <a:bodyPr>
            <a:spAutoFit/>
          </a:bodyPr>
          <a:lstStyle/>
          <a:p>
            <a:pPr marL="285750" indent="-285750">
              <a:buFont typeface="Arial" panose="020B0604020202020204" pitchFamily="34" charset="0"/>
              <a:buChar char="•"/>
            </a:pPr>
            <a:r>
              <a:rPr lang="en-NZ" sz="2000" dirty="0"/>
              <a:t>Which SQL option should I choose?</a:t>
            </a:r>
          </a:p>
          <a:p>
            <a:pPr marL="285750" indent="-285750">
              <a:buFont typeface="Arial" panose="020B0604020202020204" pitchFamily="34" charset="0"/>
              <a:buChar char="•"/>
            </a:pPr>
            <a:r>
              <a:rPr lang="en-NZ" sz="2000" dirty="0"/>
              <a:t>Target data platform selection </a:t>
            </a:r>
          </a:p>
        </p:txBody>
      </p:sp>
    </p:spTree>
    <p:extLst>
      <p:ext uri="{BB962C8B-B14F-4D97-AF65-F5344CB8AC3E}">
        <p14:creationId xmlns:p14="http://schemas.microsoft.com/office/powerpoint/2010/main" val="2795902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3463F3F-102E-FF4F-9516-1FE784A82492}"/>
              </a:ext>
            </a:extLst>
          </p:cNvPr>
          <p:cNvGraphicFramePr>
            <a:graphicFrameLocks noGrp="1"/>
          </p:cNvGraphicFramePr>
          <p:nvPr>
            <p:extLst/>
          </p:nvPr>
        </p:nvGraphicFramePr>
        <p:xfrm>
          <a:off x="214912" y="1371605"/>
          <a:ext cx="11762175" cy="4912360"/>
        </p:xfrm>
        <a:graphic>
          <a:graphicData uri="http://schemas.openxmlformats.org/drawingml/2006/table">
            <a:tbl>
              <a:tblPr firstRow="1" bandRow="1">
                <a:tableStyleId>{2D5ABB26-0587-4C30-8999-92F81FD0307C}</a:tableStyleId>
              </a:tblPr>
              <a:tblGrid>
                <a:gridCol w="3770401">
                  <a:extLst>
                    <a:ext uri="{9D8B030D-6E8A-4147-A177-3AD203B41FA5}">
                      <a16:colId xmlns:a16="http://schemas.microsoft.com/office/drawing/2014/main" val="3310045158"/>
                    </a:ext>
                  </a:extLst>
                </a:gridCol>
                <a:gridCol w="4068277">
                  <a:extLst>
                    <a:ext uri="{9D8B030D-6E8A-4147-A177-3AD203B41FA5}">
                      <a16:colId xmlns:a16="http://schemas.microsoft.com/office/drawing/2014/main" val="558346684"/>
                    </a:ext>
                  </a:extLst>
                </a:gridCol>
                <a:gridCol w="3923497">
                  <a:extLst>
                    <a:ext uri="{9D8B030D-6E8A-4147-A177-3AD203B41FA5}">
                      <a16:colId xmlns:a16="http://schemas.microsoft.com/office/drawing/2014/main" val="471058550"/>
                    </a:ext>
                  </a:extLst>
                </a:gridCol>
              </a:tblGrid>
              <a:tr h="447040">
                <a:tc>
                  <a:txBody>
                    <a:bodyPr/>
                    <a:lstStyle/>
                    <a:p>
                      <a:pPr marL="0" marR="0" lvl="0" indent="0" algn="l" defTabSz="914400" rtl="0" eaLnBrk="1" fontAlgn="auto" latinLnBrk="0" hangingPunct="1">
                        <a:lnSpc>
                          <a:spcPct val="100000"/>
                        </a:lnSpc>
                        <a:spcBef>
                          <a:spcPts val="0"/>
                        </a:spcBef>
                        <a:spcAft>
                          <a:spcPts val="0"/>
                        </a:spcAft>
                        <a:buClr>
                          <a:srgbClr val="33C0CD"/>
                        </a:buClr>
                        <a:buSzTx/>
                        <a:buFont typeface="Arial"/>
                        <a:buNone/>
                        <a:tabLst/>
                        <a:defRPr/>
                      </a:pPr>
                      <a:r>
                        <a:rPr kumimoji="0" lang="en-US" sz="2100" b="1" i="0" u="none" strike="noStrike" kern="1200" cap="none" spc="0" normalizeH="0" baseline="0" noProof="0" dirty="0">
                          <a:ln>
                            <a:noFill/>
                          </a:ln>
                          <a:solidFill>
                            <a:schemeClr val="accent1"/>
                          </a:solidFill>
                          <a:effectLst/>
                          <a:uLnTx/>
                          <a:uFillTx/>
                          <a:latin typeface="Segoe UI Semibold" panose="020B0502040204020203" pitchFamily="34" charset="0"/>
                          <a:cs typeface="Segoe UI Semibold" panose="020B0502040204020203" pitchFamily="34" charset="0"/>
                        </a:rPr>
                        <a:t>Azure SQL Database (PaaS)</a:t>
                      </a:r>
                    </a:p>
                  </a:txBody>
                  <a:tcPr marL="121920" marR="121920" marT="60960" marB="60960"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33C0CD"/>
                        </a:buClr>
                        <a:buSzTx/>
                        <a:buFont typeface="Arial"/>
                        <a:buNone/>
                        <a:tabLst/>
                        <a:defRPr/>
                      </a:pPr>
                      <a:r>
                        <a:rPr kumimoji="0" lang="en-US" sz="2100" b="1" i="0" u="none" strike="noStrike" kern="1200" cap="none" spc="0" normalizeH="0" baseline="0" noProof="0" dirty="0">
                          <a:ln>
                            <a:noFill/>
                          </a:ln>
                          <a:solidFill>
                            <a:schemeClr val="accent1"/>
                          </a:solidFill>
                          <a:effectLst/>
                          <a:uLnTx/>
                          <a:uFillTx/>
                          <a:latin typeface="Segoe UI Semibold" panose="020B0502040204020203" pitchFamily="34" charset="0"/>
                          <a:cs typeface="Segoe UI Semibold" panose="020B0502040204020203" pitchFamily="34" charset="0"/>
                        </a:rPr>
                        <a:t>SQL Managed Instances (PaaS)</a:t>
                      </a: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33C0CD"/>
                        </a:buClr>
                        <a:buSzTx/>
                        <a:buFont typeface="Arial"/>
                        <a:buNone/>
                        <a:tabLst/>
                        <a:defRPr/>
                      </a:pPr>
                      <a:r>
                        <a:rPr kumimoji="0" lang="en-US" sz="21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SQL Virtual Machines (IaaS)</a:t>
                      </a:r>
                    </a:p>
                  </a:txBody>
                  <a:tcPr marL="121920" marR="121920" marT="60960" marB="60960"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4455441">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1"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PROS: </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99.995% availability guaranteed.</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Built-in backups, patching, recovery.</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Latest stable Database Engine version.</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Online change of resources (CPU/storage).</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The </a:t>
                      </a:r>
                      <a:r>
                        <a:rPr kumimoji="0" lang="en-US" sz="1500" b="1"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most commonly used </a:t>
                      </a:r>
                      <a:r>
                        <a:rPr kumimoji="0" lang="en-US" sz="15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SQL Server features are available.</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Ability to assign necessary resources (CPU/storage) to individual databases.</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1"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CONS:</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Migration might be hard.</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Some SQL Server features are not available.</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Private IPs cannot be assigned (you can limit the access using firewall rules).</a:t>
                      </a:r>
                    </a:p>
                  </a:txBody>
                  <a:tcPr marL="121920" marR="121920" marT="60960" marB="60960">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1"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PROS: </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99.99% availability guaranteed.</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Built-in backups, patching, recovery.</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Latest stable Database Engine version.</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Online change of resources (CPU/storage).</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Supports </a:t>
                      </a:r>
                      <a:r>
                        <a:rPr kumimoji="0" lang="en-US" sz="1500" b="1"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almost all</a:t>
                      </a:r>
                      <a:r>
                        <a:rPr kumimoji="0" lang="en-US" sz="15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 on-premises instance/database level capabilities. </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High compatibility with SQL Server on-premises.</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Easy migration from SQL Server.</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Private IPs within Azure </a:t>
                      </a:r>
                      <a:r>
                        <a:rPr kumimoji="0" lang="en-US" sz="1500" b="0" i="0" u="none" strike="noStrike" kern="1200" cap="none" spc="0" normalizeH="0" baseline="0" noProof="0" dirty="0" err="1">
                          <a:ln>
                            <a:noFill/>
                          </a:ln>
                          <a:solidFill>
                            <a:schemeClr val="tx2"/>
                          </a:solidFill>
                          <a:effectLst/>
                          <a:uLnTx/>
                          <a:uFillTx/>
                          <a:latin typeface="Segoe UI" panose="020B0502040204020203" pitchFamily="34" charset="0"/>
                          <a:ea typeface="+mn-ea"/>
                          <a:cs typeface="Segoe UI" panose="020B0502040204020203" pitchFamily="34" charset="0"/>
                        </a:rPr>
                        <a:t>VNet</a:t>
                      </a:r>
                      <a:r>
                        <a:rPr kumimoji="0" lang="en-US" sz="15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1"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CONS:</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There is still some minimal number of SQL Server features that are not available.</a:t>
                      </a: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1"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PROS: </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Up to 99.99% availability.</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Supports all on-premises capabilities.</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You have full control over the SQL Server engine. </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Full parity with the matching version of on-premises SQL Server.</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Fixed, well-known database engine version.</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Easy migration from SQL Server on-premises.</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1"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CONS:</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You need to manage your backups and patches.</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You need to implement your own High-Availability solution.</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5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There is a downtime while changing the resources(CPU/storage)</a:t>
                      </a:r>
                    </a:p>
                  </a:txBody>
                  <a:tcPr marL="121920" marR="121920" marT="60960" marB="60960">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bl>
          </a:graphicData>
        </a:graphic>
      </p:graphicFrame>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dirty="0"/>
              <a:t>Which SQL option should I choose?</a:t>
            </a:r>
          </a:p>
        </p:txBody>
      </p:sp>
    </p:spTree>
    <p:extLst>
      <p:ext uri="{BB962C8B-B14F-4D97-AF65-F5344CB8AC3E}">
        <p14:creationId xmlns:p14="http://schemas.microsoft.com/office/powerpoint/2010/main" val="3110643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dirty="0"/>
              <a:t>Target data platform selection </a:t>
            </a:r>
          </a:p>
        </p:txBody>
      </p:sp>
      <p:graphicFrame>
        <p:nvGraphicFramePr>
          <p:cNvPr id="5" name="Table 4">
            <a:extLst>
              <a:ext uri="{FF2B5EF4-FFF2-40B4-BE49-F238E27FC236}">
                <a16:creationId xmlns:a16="http://schemas.microsoft.com/office/drawing/2014/main" id="{D7FF9061-70E2-4CD6-AA65-FC572E17F7C7}"/>
              </a:ext>
            </a:extLst>
          </p:cNvPr>
          <p:cNvGraphicFramePr>
            <a:graphicFrameLocks noGrp="1"/>
          </p:cNvGraphicFramePr>
          <p:nvPr>
            <p:extLst>
              <p:ext uri="{D42A27DB-BD31-4B8C-83A1-F6EECF244321}">
                <p14:modId xmlns:p14="http://schemas.microsoft.com/office/powerpoint/2010/main" val="452934165"/>
              </p:ext>
            </p:extLst>
          </p:nvPr>
        </p:nvGraphicFramePr>
        <p:xfrm>
          <a:off x="416992" y="1376047"/>
          <a:ext cx="11358016" cy="5014879"/>
        </p:xfrm>
        <a:graphic>
          <a:graphicData uri="http://schemas.openxmlformats.org/drawingml/2006/table">
            <a:tbl>
              <a:tblPr firstRow="1" bandRow="1">
                <a:tableStyleId>{5C22544A-7EE6-4342-B048-85BDC9FD1C3A}</a:tableStyleId>
              </a:tblPr>
              <a:tblGrid>
                <a:gridCol w="3176888">
                  <a:extLst>
                    <a:ext uri="{9D8B030D-6E8A-4147-A177-3AD203B41FA5}">
                      <a16:colId xmlns:a16="http://schemas.microsoft.com/office/drawing/2014/main" val="3003187869"/>
                    </a:ext>
                  </a:extLst>
                </a:gridCol>
                <a:gridCol w="3888156">
                  <a:extLst>
                    <a:ext uri="{9D8B030D-6E8A-4147-A177-3AD203B41FA5}">
                      <a16:colId xmlns:a16="http://schemas.microsoft.com/office/drawing/2014/main" val="3012425933"/>
                    </a:ext>
                  </a:extLst>
                </a:gridCol>
                <a:gridCol w="4292972">
                  <a:extLst>
                    <a:ext uri="{9D8B030D-6E8A-4147-A177-3AD203B41FA5}">
                      <a16:colId xmlns:a16="http://schemas.microsoft.com/office/drawing/2014/main" val="3537266702"/>
                    </a:ext>
                  </a:extLst>
                </a:gridCol>
              </a:tblGrid>
              <a:tr h="874679">
                <a:tc>
                  <a:txBody>
                    <a:bodyPr/>
                    <a:lstStyle/>
                    <a:p>
                      <a:pPr algn="l"/>
                      <a:r>
                        <a:rPr lang="en-NZ" sz="2100" dirty="0">
                          <a:solidFill>
                            <a:schemeClr val="bg2"/>
                          </a:solidFill>
                        </a:rPr>
                        <a:t>Target platform</a:t>
                      </a:r>
                    </a:p>
                  </a:txBody>
                  <a:tcPr marL="121920" marR="121920" marT="60960" marB="60960" anchor="ctr">
                    <a:solidFill>
                      <a:srgbClr val="0070C0"/>
                    </a:solidFill>
                  </a:tcPr>
                </a:tc>
                <a:tc>
                  <a:txBody>
                    <a:bodyPr/>
                    <a:lstStyle/>
                    <a:p>
                      <a:pPr algn="l"/>
                      <a:r>
                        <a:rPr lang="en-NZ" sz="2100" dirty="0">
                          <a:solidFill>
                            <a:schemeClr val="bg2"/>
                          </a:solidFill>
                        </a:rPr>
                        <a:t>Indicators to look for</a:t>
                      </a:r>
                    </a:p>
                  </a:txBody>
                  <a:tcPr marL="121920" marR="121920" marT="60960" marB="60960" anchor="ctr">
                    <a:solidFill>
                      <a:srgbClr val="0070C0"/>
                    </a:solidFill>
                  </a:tcPr>
                </a:tc>
                <a:tc>
                  <a:txBody>
                    <a:bodyPr/>
                    <a:lstStyle/>
                    <a:p>
                      <a:pPr algn="l"/>
                      <a:r>
                        <a:rPr lang="en-NZ" sz="2100" dirty="0">
                          <a:solidFill>
                            <a:schemeClr val="bg2"/>
                          </a:solidFill>
                        </a:rPr>
                        <a:t>Unique Benefits</a:t>
                      </a:r>
                    </a:p>
                  </a:txBody>
                  <a:tcPr marL="121920" marR="121920" marT="60960" marB="60960" anchor="ctr">
                    <a:solidFill>
                      <a:srgbClr val="0070C0"/>
                    </a:solidFill>
                  </a:tcPr>
                </a:tc>
                <a:extLst>
                  <a:ext uri="{0D108BD9-81ED-4DB2-BD59-A6C34878D82A}">
                    <a16:rowId xmlns:a16="http://schemas.microsoft.com/office/drawing/2014/main" val="105628858"/>
                  </a:ext>
                </a:extLst>
              </a:tr>
              <a:tr h="772160">
                <a:tc>
                  <a:txBody>
                    <a:bodyPr/>
                    <a:lstStyle/>
                    <a:p>
                      <a:r>
                        <a:rPr lang="en-NZ" sz="2100" dirty="0">
                          <a:solidFill>
                            <a:schemeClr val="bg2"/>
                          </a:solidFill>
                        </a:rPr>
                        <a:t>Azure SQL Database Single Database</a:t>
                      </a:r>
                    </a:p>
                  </a:txBody>
                  <a:tcPr marL="121920" marR="121920" marT="60960" marB="60960" anchor="ctr">
                    <a:solidFill>
                      <a:schemeClr val="tx2">
                        <a:lumMod val="75000"/>
                      </a:schemeClr>
                    </a:solidFill>
                  </a:tcPr>
                </a:tc>
                <a:tc>
                  <a:txBody>
                    <a:bodyPr/>
                    <a:lstStyle/>
                    <a:p>
                      <a:r>
                        <a:rPr lang="en-NZ" sz="1500" dirty="0"/>
                        <a:t>Small number of databases or many databases but all with steady usage.</a:t>
                      </a:r>
                    </a:p>
                  </a:txBody>
                  <a:tcPr marL="121920" marR="121920" marT="60960" marB="60960" anchor="ctr">
                    <a:noFill/>
                  </a:tcPr>
                </a:tc>
                <a:tc>
                  <a:txBody>
                    <a:bodyPr/>
                    <a:lstStyle/>
                    <a:p>
                      <a:r>
                        <a:rPr lang="en-NZ" sz="1500" dirty="0"/>
                        <a:t>Lowest cost for single databases. </a:t>
                      </a:r>
                    </a:p>
                  </a:txBody>
                  <a:tcPr marL="121920" marR="121920" marT="60960" marB="60960" anchor="ctr">
                    <a:noFill/>
                  </a:tcPr>
                </a:tc>
                <a:extLst>
                  <a:ext uri="{0D108BD9-81ED-4DB2-BD59-A6C34878D82A}">
                    <a16:rowId xmlns:a16="http://schemas.microsoft.com/office/drawing/2014/main" val="3391218408"/>
                  </a:ext>
                </a:extLst>
              </a:tr>
              <a:tr h="772160">
                <a:tc>
                  <a:txBody>
                    <a:bodyPr/>
                    <a:lstStyle/>
                    <a:p>
                      <a:r>
                        <a:rPr lang="en-NZ" sz="2100" dirty="0">
                          <a:solidFill>
                            <a:schemeClr val="bg2"/>
                          </a:solidFill>
                        </a:rPr>
                        <a:t>Azure SQL Database Elastic Pools</a:t>
                      </a:r>
                    </a:p>
                  </a:txBody>
                  <a:tcPr marL="121920" marR="121920" marT="60960" marB="60960" anchor="ctr">
                    <a:solidFill>
                      <a:schemeClr val="tx2">
                        <a:lumMod val="7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NZ" sz="1500" dirty="0"/>
                        <a:t>Many databases or multitenant deployments. </a:t>
                      </a:r>
                      <a:r>
                        <a:rPr lang="en-US" sz="1600" dirty="0"/>
                        <a:t>Multiple databases that have variable usage patterns</a:t>
                      </a:r>
                      <a:endParaRPr lang="en-NZ" sz="1500" dirty="0"/>
                    </a:p>
                  </a:txBody>
                  <a:tcPr marL="121920" marR="121920" marT="60960" marB="60960" anchor="c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NZ" sz="1500" dirty="0"/>
                        <a:t>Cost effective as pooled resources are shared amongst multiple databases.</a:t>
                      </a:r>
                    </a:p>
                  </a:txBody>
                  <a:tcPr marL="121920" marR="121920" marT="60960" marB="60960" anchor="ctr">
                    <a:noFill/>
                  </a:tcPr>
                </a:tc>
                <a:extLst>
                  <a:ext uri="{0D108BD9-81ED-4DB2-BD59-A6C34878D82A}">
                    <a16:rowId xmlns:a16="http://schemas.microsoft.com/office/drawing/2014/main" val="3892662637"/>
                  </a:ext>
                </a:extLst>
              </a:tr>
              <a:tr h="1239520">
                <a:tc>
                  <a:txBody>
                    <a:bodyPr/>
                    <a:lstStyle/>
                    <a:p>
                      <a:r>
                        <a:rPr lang="en-NZ" sz="2100" dirty="0">
                          <a:solidFill>
                            <a:schemeClr val="bg2"/>
                          </a:solidFill>
                        </a:rPr>
                        <a:t>Azure SQL Managed Instances</a:t>
                      </a:r>
                    </a:p>
                  </a:txBody>
                  <a:tcPr marL="121920" marR="121920" marT="60960" marB="60960" anchor="ctr">
                    <a:solidFill>
                      <a:schemeClr val="tx2">
                        <a:lumMod val="75000"/>
                      </a:schemeClr>
                    </a:solidFill>
                  </a:tcPr>
                </a:tc>
                <a:tc>
                  <a:txBody>
                    <a:bodyPr/>
                    <a:lstStyle/>
                    <a:p>
                      <a:r>
                        <a:rPr lang="en-NZ" sz="1500" dirty="0"/>
                        <a:t>Do not own the application code or expensive to modify. </a:t>
                      </a:r>
                    </a:p>
                    <a:p>
                      <a:r>
                        <a:rPr lang="en-NZ" sz="1500" dirty="0"/>
                        <a:t>Requires high level of compatibility. </a:t>
                      </a:r>
                    </a:p>
                    <a:p>
                      <a:r>
                        <a:rPr lang="en-NZ" sz="1500" dirty="0"/>
                        <a:t>Uses features of SQL Server not yet supported by Azure SQL Databases.</a:t>
                      </a:r>
                    </a:p>
                  </a:txBody>
                  <a:tcPr marL="121920" marR="121920" marT="60960" marB="60960" anchor="ctr">
                    <a:noFill/>
                  </a:tcPr>
                </a:tc>
                <a:tc>
                  <a:txBody>
                    <a:bodyPr/>
                    <a:lstStyle/>
                    <a:p>
                      <a:r>
                        <a:rPr lang="en-NZ" sz="1500" dirty="0"/>
                        <a:t>Fully managed service whilst retaining high-level of compatibility with SQL Server. </a:t>
                      </a:r>
                    </a:p>
                    <a:p>
                      <a:r>
                        <a:rPr lang="en-NZ" sz="1500" dirty="0"/>
                        <a:t>Supports SQL features such as cross-database queries which are unavailable in Azure SQL Database.</a:t>
                      </a:r>
                    </a:p>
                  </a:txBody>
                  <a:tcPr marL="121920" marR="121920" marT="60960" marB="60960" anchor="ctr">
                    <a:noFill/>
                  </a:tcPr>
                </a:tc>
                <a:extLst>
                  <a:ext uri="{0D108BD9-81ED-4DB2-BD59-A6C34878D82A}">
                    <a16:rowId xmlns:a16="http://schemas.microsoft.com/office/drawing/2014/main" val="389190190"/>
                  </a:ext>
                </a:extLst>
              </a:tr>
              <a:tr h="1239520">
                <a:tc>
                  <a:txBody>
                    <a:bodyPr/>
                    <a:lstStyle/>
                    <a:p>
                      <a:r>
                        <a:rPr lang="en-NZ" sz="2100" dirty="0">
                          <a:solidFill>
                            <a:schemeClr val="bg2"/>
                          </a:solidFill>
                        </a:rPr>
                        <a:t>SQL Server on Azure Infrastructure as a Service </a:t>
                      </a:r>
                    </a:p>
                  </a:txBody>
                  <a:tcPr marL="121920" marR="121920" marT="60960" marB="60960" anchor="ctr">
                    <a:solidFill>
                      <a:schemeClr val="tx2">
                        <a:lumMod val="75000"/>
                      </a:schemeClr>
                    </a:solidFill>
                  </a:tcPr>
                </a:tc>
                <a:tc>
                  <a:txBody>
                    <a:bodyPr/>
                    <a:lstStyle/>
                    <a:p>
                      <a:r>
                        <a:rPr lang="en-NZ" sz="1500" dirty="0"/>
                        <a:t>Use of features of SQL Server not yet supported by Azure SQL Databases. </a:t>
                      </a:r>
                    </a:p>
                    <a:p>
                      <a:r>
                        <a:rPr lang="en-NZ" sz="1500" dirty="0"/>
                        <a:t>Third-party tools installed locally on SQL Server. </a:t>
                      </a:r>
                    </a:p>
                  </a:txBody>
                  <a:tcPr marL="121920" marR="121920" marT="60960" marB="60960" anchor="ctr">
                    <a:noFill/>
                  </a:tcPr>
                </a:tc>
                <a:tc>
                  <a:txBody>
                    <a:bodyPr/>
                    <a:lstStyle/>
                    <a:p>
                      <a:r>
                        <a:rPr lang="en-NZ" sz="1500" dirty="0"/>
                        <a:t>Fully compatible with on-premises SQL Server. Third-party applications and plug-ins highly likely to work as-is. </a:t>
                      </a:r>
                    </a:p>
                    <a:p>
                      <a:r>
                        <a:rPr lang="en-NZ" sz="1500" dirty="0"/>
                        <a:t>Full access to underlying operating system to install third-party tools and services.</a:t>
                      </a:r>
                    </a:p>
                  </a:txBody>
                  <a:tcPr marL="121920" marR="121920" marT="60960" marB="60960" anchor="ctr">
                    <a:noFill/>
                  </a:tcPr>
                </a:tc>
                <a:extLst>
                  <a:ext uri="{0D108BD9-81ED-4DB2-BD59-A6C34878D82A}">
                    <a16:rowId xmlns:a16="http://schemas.microsoft.com/office/drawing/2014/main" val="3326587634"/>
                  </a:ext>
                </a:extLst>
              </a:tr>
            </a:tbl>
          </a:graphicData>
        </a:graphic>
      </p:graphicFrame>
    </p:spTree>
    <p:extLst>
      <p:ext uri="{BB962C8B-B14F-4D97-AF65-F5344CB8AC3E}">
        <p14:creationId xmlns:p14="http://schemas.microsoft.com/office/powerpoint/2010/main" val="2748881001"/>
      </p:ext>
    </p:extLst>
  </p:cSld>
  <p:clrMapOvr>
    <a:masterClrMapping/>
  </p:clrMapOvr>
</p:sld>
</file>

<file path=ppt/theme/theme1.xml><?xml version="1.0" encoding="utf-8"?>
<a:theme xmlns:a="http://schemas.openxmlformats.org/drawingml/2006/main" name="PASS 2013_SpeakerTemplate_16x9">
  <a:themeElements>
    <a:clrScheme name="SQLSat">
      <a:dk1>
        <a:srgbClr val="000000"/>
      </a:dk1>
      <a:lt1>
        <a:srgbClr val="AFAFAF"/>
      </a:lt1>
      <a:dk2>
        <a:srgbClr val="505050"/>
      </a:dk2>
      <a:lt2>
        <a:srgbClr val="FFFFFF"/>
      </a:lt2>
      <a:accent1>
        <a:srgbClr val="289E51"/>
      </a:accent1>
      <a:accent2>
        <a:srgbClr val="105820"/>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13290</TotalTime>
  <Words>3747</Words>
  <Application>Microsoft Office PowerPoint</Application>
  <PresentationFormat>Widescreen</PresentationFormat>
  <Paragraphs>459</Paragraphs>
  <Slides>47</Slides>
  <Notes>47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맑은 고딕</vt:lpstr>
      <vt:lpstr>Arial</vt:lpstr>
      <vt:lpstr>az_ea_font</vt:lpstr>
      <vt:lpstr>Calibri</vt:lpstr>
      <vt:lpstr>Segoe UI</vt:lpstr>
      <vt:lpstr>Segoe UI Light</vt:lpstr>
      <vt:lpstr>Segoe UI Semibold</vt:lpstr>
      <vt:lpstr>Segoe UI Semilight</vt:lpstr>
      <vt:lpstr>Times New Roman</vt:lpstr>
      <vt:lpstr>PASS 2013_SpeakerTemplate_16x9</vt:lpstr>
      <vt:lpstr>PowerPoint Presentation</vt:lpstr>
      <vt:lpstr>PowerPoint Presentation</vt:lpstr>
      <vt:lpstr>PowerPoint Presentation</vt:lpstr>
      <vt:lpstr>PowerPoint Presentation</vt:lpstr>
      <vt:lpstr>PowerPoint Presentation</vt:lpstr>
      <vt:lpstr>Cloud models: IaaS, PaaS</vt:lpstr>
      <vt:lpstr>PowerPoint Presentation</vt:lpstr>
      <vt:lpstr>Which SQL option should I choose?</vt:lpstr>
      <vt:lpstr>Target data platform selection </vt:lpstr>
      <vt:lpstr>PowerPoint Presentation</vt:lpstr>
      <vt:lpstr>VM categories and series</vt:lpstr>
      <vt:lpstr>Azure Portal – VM sizes</vt:lpstr>
      <vt:lpstr>Disk capacity and storage performance and configuration for different workload types</vt:lpstr>
      <vt:lpstr>Choose the right Azure VM size</vt:lpstr>
      <vt:lpstr>Most common Storage and VM size configuration recommendations </vt:lpstr>
      <vt:lpstr>Always On AG architecture on Azure VM SQL Servers</vt:lpstr>
      <vt:lpstr>PowerPoint Presentation</vt:lpstr>
      <vt:lpstr>What is Azure SQL?</vt:lpstr>
      <vt:lpstr>Resource limits for the logical server used by Azure SQL Database</vt:lpstr>
      <vt:lpstr>vCore and DTU purchasing models</vt:lpstr>
      <vt:lpstr>DTU purchasing model</vt:lpstr>
      <vt:lpstr>Azure SQL DB - DTU model and service tiers options</vt:lpstr>
      <vt:lpstr>vCore model and service tiers options</vt:lpstr>
      <vt:lpstr>Azure SQL DB - vCore model and service tiers options</vt:lpstr>
      <vt:lpstr>Azure SQL DB - vCore model and service tiers options – General Purpose AU East</vt:lpstr>
      <vt:lpstr>Azure SQL DB - vCore model and service tiers options – Business Critical West US</vt:lpstr>
      <vt:lpstr>Service tier characteristics SQL Azure</vt:lpstr>
      <vt:lpstr>Service tier characteristics SQL MI</vt:lpstr>
      <vt:lpstr>Compute and storage SQL MI</vt:lpstr>
      <vt:lpstr>PowerPoint Presentation</vt:lpstr>
      <vt:lpstr>Architectural models that are used in Azure SQL</vt:lpstr>
      <vt:lpstr>PowerPoint Presentation</vt:lpstr>
      <vt:lpstr>Basic, Standard, and General Purpose service tier locally redundant availability</vt:lpstr>
      <vt:lpstr>General Purpose service tier zone redundant availability</vt:lpstr>
      <vt:lpstr>Premium and Business Critical service tier locally redundant availability</vt:lpstr>
      <vt:lpstr>Premium and Business Critical service tier zone redundant availability</vt:lpstr>
      <vt:lpstr>Read-only replicas and read-only query workloads</vt:lpstr>
      <vt:lpstr>Virtual cluster connectivity architecture SQL MI</vt:lpstr>
      <vt:lpstr>Custom Architecture Azure SQL DB</vt:lpstr>
      <vt:lpstr>PowerPoint Presentation</vt:lpstr>
      <vt:lpstr>PowerPoint Presentation</vt:lpstr>
      <vt:lpstr>Data Migration Assistant (DMA)</vt:lpstr>
      <vt:lpstr>Data Migration Assistant (DMA) - Assessment</vt:lpstr>
      <vt:lpstr>DMA / Instance Level – Azure SQL Database / Azure SQL MI</vt:lpstr>
      <vt:lpstr>SQL Server feature parity – unsupported features example</vt:lpstr>
      <vt:lpstr>DMA / DB Level – Azure SQL Database / Azure SQL MI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dive into the most critical considerations for choosing the right Azure data platform for your SQL Server database engine.</dc:title>
  <dc:creator>Zoran Barac</dc:creator>
  <cp:lastModifiedBy>Zoran Barac</cp:lastModifiedBy>
  <cp:revision>129</cp:revision>
  <cp:lastPrinted>2021-05-13T21:33:15Z</cp:lastPrinted>
  <dcterms:created xsi:type="dcterms:W3CDTF">2021-04-18T04:01:24Z</dcterms:created>
  <dcterms:modified xsi:type="dcterms:W3CDTF">2021-09-14T14:45:25Z</dcterms:modified>
</cp:coreProperties>
</file>